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20"/>
  </p:notesMasterIdLst>
  <p:handoutMasterIdLst>
    <p:handoutMasterId r:id="rId21"/>
  </p:handoutMasterIdLst>
  <p:sldIdLst>
    <p:sldId id="259" r:id="rId7"/>
    <p:sldId id="264" r:id="rId8"/>
    <p:sldId id="271" r:id="rId9"/>
    <p:sldId id="273" r:id="rId10"/>
    <p:sldId id="275" r:id="rId11"/>
    <p:sldId id="276" r:id="rId12"/>
    <p:sldId id="265" r:id="rId13"/>
    <p:sldId id="269" r:id="rId14"/>
    <p:sldId id="267" r:id="rId15"/>
    <p:sldId id="272" r:id="rId16"/>
    <p:sldId id="263" r:id="rId17"/>
    <p:sldId id="274" r:id="rId18"/>
    <p:sldId id="26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C2"/>
    <a:srgbClr val="00598E"/>
    <a:srgbClr val="8E4D1D"/>
    <a:srgbClr val="E08636"/>
    <a:srgbClr val="00A674"/>
    <a:srgbClr val="005A43"/>
    <a:srgbClr val="04A9B0"/>
    <a:srgbClr val="BB1E49"/>
    <a:srgbClr val="454CA0"/>
    <a:srgbClr val="F05B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9"/>
  </p:normalViewPr>
  <p:slideViewPr>
    <p:cSldViewPr snapToGrid="0" snapToObjects="1">
      <p:cViewPr varScale="1">
        <p:scale>
          <a:sx n="115" d="100"/>
          <a:sy n="115" d="100"/>
        </p:scale>
        <p:origin x="372" y="108"/>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117EB3-1B0A-4735-A84A-3DBCF774CEF7}" type="datetimeFigureOut">
              <a:rPr lang="en-AU" smtClean="0"/>
              <a:t>22/07/2024</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6E5958-31C8-48EB-AF2A-EA10E3B4BD94}" type="slidenum">
              <a:rPr lang="en-AU" smtClean="0"/>
              <a:t>‹#›</a:t>
            </a:fld>
            <a:endParaRPr lang="en-AU"/>
          </a:p>
        </p:txBody>
      </p:sp>
    </p:spTree>
    <p:extLst>
      <p:ext uri="{BB962C8B-B14F-4D97-AF65-F5344CB8AC3E}">
        <p14:creationId xmlns:p14="http://schemas.microsoft.com/office/powerpoint/2010/main" val="3416941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F2EB5-7A3C-A24F-A470-76CFC68B0DAE}"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60D9B-E50E-6040-ABDC-50AE4F279D87}" type="slidenum">
              <a:rPr lang="en-US" smtClean="0"/>
              <a:t>‹#›</a:t>
            </a:fld>
            <a:endParaRPr lang="en-US"/>
          </a:p>
        </p:txBody>
      </p:sp>
    </p:spTree>
    <p:extLst>
      <p:ext uri="{BB962C8B-B14F-4D97-AF65-F5344CB8AC3E}">
        <p14:creationId xmlns:p14="http://schemas.microsoft.com/office/powerpoint/2010/main" val="108317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AU" dirty="0"/>
          </a:p>
        </p:txBody>
      </p:sp>
      <p:sp>
        <p:nvSpPr>
          <p:cNvPr id="4" name="Slide Number Placeholder 3"/>
          <p:cNvSpPr>
            <a:spLocks noGrp="1"/>
          </p:cNvSpPr>
          <p:nvPr>
            <p:ph type="sldNum" sz="quarter" idx="10"/>
          </p:nvPr>
        </p:nvSpPr>
        <p:spPr/>
        <p:txBody>
          <a:bodyPr/>
          <a:lstStyle/>
          <a:p>
            <a:fld id="{91A60D9B-E50E-6040-ABDC-50AE4F279D87}" type="slidenum">
              <a:rPr lang="en-US" smtClean="0"/>
              <a:t>8</a:t>
            </a:fld>
            <a:endParaRPr lang="en-US"/>
          </a:p>
        </p:txBody>
      </p:sp>
    </p:spTree>
    <p:extLst>
      <p:ext uri="{BB962C8B-B14F-4D97-AF65-F5344CB8AC3E}">
        <p14:creationId xmlns:p14="http://schemas.microsoft.com/office/powerpoint/2010/main" val="1681204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agd.sa.gov.au/aboriginal-affairs-and-reconciliation/statement-of-acknowledgement-welcome-to-country"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agd.sa.gov.au/aboriginal-affairs-and-reconciliation/statement-of-acknowledgement-welcome-to-country"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3485" y="5320412"/>
            <a:ext cx="1152646" cy="1258032"/>
          </a:xfrm>
          <a:prstGeom prst="rect">
            <a:avLst/>
          </a:prstGeom>
        </p:spPr>
      </p:pic>
      <p:sp>
        <p:nvSpPr>
          <p:cNvPr id="2" name="Title 1"/>
          <p:cNvSpPr>
            <a:spLocks noGrp="1"/>
          </p:cNvSpPr>
          <p:nvPr>
            <p:ph type="ctrTitle"/>
          </p:nvPr>
        </p:nvSpPr>
        <p:spPr>
          <a:xfrm>
            <a:off x="838200" y="1684421"/>
            <a:ext cx="9144000" cy="1327522"/>
          </a:xfrm>
        </p:spPr>
        <p:txBody>
          <a:bodyPr anchor="t" anchorCtr="0">
            <a:norm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838200" y="3162300"/>
            <a:ext cx="9144000" cy="2304849"/>
          </a:xfrm>
        </p:spPr>
        <p:txBody>
          <a:bodyPr>
            <a:normAutofit/>
          </a:bodyPr>
          <a:lstStyle>
            <a:lvl1pPr marL="0" indent="0" algn="l">
              <a:buNone/>
              <a:defRPr sz="2000" b="1">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Event</a:t>
            </a:r>
          </a:p>
          <a:p>
            <a:r>
              <a:rPr lang="en-US" dirty="0"/>
              <a:t>Date</a:t>
            </a:r>
          </a:p>
          <a:p>
            <a:endParaRPr lang="en-US" dirty="0"/>
          </a:p>
          <a:p>
            <a:endParaRPr lang="en-US" dirty="0"/>
          </a:p>
          <a:p>
            <a:r>
              <a:rPr lang="en-US" dirty="0"/>
              <a:t>Name:</a:t>
            </a:r>
          </a:p>
          <a:p>
            <a:r>
              <a:rPr lang="en-US" dirty="0"/>
              <a:t>Position:</a:t>
            </a:r>
          </a:p>
        </p:txBody>
      </p:sp>
      <p:sp>
        <p:nvSpPr>
          <p:cNvPr id="7" name="TextBox 6"/>
          <p:cNvSpPr txBox="1"/>
          <p:nvPr userDrawn="1"/>
        </p:nvSpPr>
        <p:spPr>
          <a:xfrm>
            <a:off x="623888" y="720725"/>
            <a:ext cx="9939337" cy="303213"/>
          </a:xfrm>
          <a:prstGeom prst="rect">
            <a:avLst/>
          </a:prstGeom>
          <a:noFill/>
        </p:spPr>
        <p:txBody>
          <a:bodyPr lIns="0" tIns="0" rIns="0" bIns="26316">
            <a:spAutoFit/>
          </a:bodyPr>
          <a:lstStyle/>
          <a:p>
            <a:pPr eaLnBrk="1" fontAlgn="auto" hangingPunct="1">
              <a:spcBef>
                <a:spcPts val="0"/>
              </a:spcBef>
              <a:spcAft>
                <a:spcPts val="0"/>
              </a:spcAft>
              <a:defRPr/>
            </a:pPr>
            <a:r>
              <a:rPr lang="en-GB" b="1" spc="-20" dirty="0">
                <a:solidFill>
                  <a:schemeClr val="bg1"/>
                </a:solidFill>
                <a:latin typeface="+mn-lt"/>
                <a:cs typeface="Arial"/>
              </a:rPr>
              <a:t>Environment Protection Authority South Australia</a:t>
            </a:r>
          </a:p>
        </p:txBody>
      </p:sp>
      <p:sp>
        <p:nvSpPr>
          <p:cNvPr id="8" name="TextBox 7"/>
          <p:cNvSpPr txBox="1"/>
          <p:nvPr userDrawn="1"/>
        </p:nvSpPr>
        <p:spPr>
          <a:xfrm>
            <a:off x="623888" y="6118225"/>
            <a:ext cx="9939337" cy="304800"/>
          </a:xfrm>
          <a:prstGeom prst="rect">
            <a:avLst/>
          </a:prstGeom>
          <a:noFill/>
        </p:spPr>
        <p:txBody>
          <a:bodyPr lIns="0" tIns="0" rIns="0" bIns="26316">
            <a:spAutoFit/>
          </a:bodyPr>
          <a:lstStyle/>
          <a:p>
            <a:pPr eaLnBrk="1" fontAlgn="auto" hangingPunct="1">
              <a:spcBef>
                <a:spcPts val="600"/>
              </a:spcBef>
              <a:spcAft>
                <a:spcPts val="0"/>
              </a:spcAft>
              <a:defRPr/>
            </a:pPr>
            <a:r>
              <a:rPr lang="en-GB" spc="-20" dirty="0" err="1">
                <a:solidFill>
                  <a:schemeClr val="bg1"/>
                </a:solidFill>
                <a:latin typeface="+mn-lt"/>
                <a:cs typeface="Arial"/>
              </a:rPr>
              <a:t>www.epa.sa.gov.au</a:t>
            </a:r>
            <a:endParaRPr lang="en-GB" b="1" spc="-20" dirty="0">
              <a:solidFill>
                <a:schemeClr val="bg1"/>
              </a:solidFill>
              <a:latin typeface="Arial"/>
              <a:cs typeface="Arial"/>
            </a:endParaRPr>
          </a:p>
        </p:txBody>
      </p:sp>
    </p:spTree>
    <p:extLst>
      <p:ext uri="{BB962C8B-B14F-4D97-AF65-F5344CB8AC3E}">
        <p14:creationId xmlns:p14="http://schemas.microsoft.com/office/powerpoint/2010/main" val="159776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Text Blue BG">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530000"/>
            <a:ext cx="12192000" cy="5328000"/>
          </a:xfrm>
          <a:prstGeom prst="rect">
            <a:avLst/>
          </a:prstGeom>
          <a:gradFill flip="none" rotWithShape="1">
            <a:gsLst>
              <a:gs pos="0">
                <a:srgbClr val="00598E"/>
              </a:gs>
              <a:gs pos="65000">
                <a:srgbClr val="008AC2"/>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Text Green BG">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1532964"/>
            <a:ext cx="12192000" cy="5328000"/>
          </a:xfrm>
          <a:prstGeom prst="rect">
            <a:avLst/>
          </a:prstGeom>
          <a:gradFill flip="none" rotWithShape="1">
            <a:gsLst>
              <a:gs pos="0">
                <a:srgbClr val="005A43"/>
              </a:gs>
              <a:gs pos="65000">
                <a:srgbClr val="00A674"/>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Text Orange BG">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532966"/>
            <a:ext cx="12192000" cy="5326377"/>
          </a:xfrm>
          <a:prstGeom prst="rect">
            <a:avLst/>
          </a:prstGeom>
          <a:gradFill flip="none" rotWithShape="1">
            <a:gsLst>
              <a:gs pos="0">
                <a:srgbClr val="8E4D1D"/>
              </a:gs>
              <a:gs pos="65000">
                <a:srgbClr val="E08636"/>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Text Blue BG + Image">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 y="1532964"/>
            <a:ext cx="6095999" cy="5328000"/>
          </a:xfrm>
          <a:prstGeom prst="rect">
            <a:avLst/>
          </a:prstGeom>
          <a:gradFill flip="none" rotWithShape="1">
            <a:gsLst>
              <a:gs pos="0">
                <a:srgbClr val="00598E"/>
              </a:gs>
              <a:gs pos="65000">
                <a:srgbClr val="008AC2"/>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5112995"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sp>
        <p:nvSpPr>
          <p:cNvPr id="10" name="Picture Placeholder 7">
            <a:extLst>
              <a:ext uri="{FF2B5EF4-FFF2-40B4-BE49-F238E27FC236}">
                <a16:creationId xmlns:a16="http://schemas.microsoft.com/office/drawing/2014/main" id="{63261037-D45B-4E11-9F49-85E7F71D81B8}"/>
              </a:ext>
            </a:extLst>
          </p:cNvPr>
          <p:cNvSpPr>
            <a:spLocks noGrp="1"/>
          </p:cNvSpPr>
          <p:nvPr>
            <p:ph type="pic" sz="quarter" idx="14"/>
          </p:nvPr>
        </p:nvSpPr>
        <p:spPr>
          <a:xfrm>
            <a:off x="6095998" y="1532964"/>
            <a:ext cx="6096001" cy="5325036"/>
          </a:xfrm>
          <a:prstGeom prst="rect">
            <a:avLst/>
          </a:prstGeom>
          <a:solidFill>
            <a:schemeClr val="bg1">
              <a:lumMod val="85000"/>
            </a:schemeClr>
          </a:solidFill>
        </p:spPr>
        <p:txBody>
          <a:bodyPr lIns="216000" tIns="216000" rIns="216000" bIns="216000"/>
          <a:lstStyle>
            <a:lvl1pPr marL="0" indent="0">
              <a:buNone/>
              <a:defRPr sz="1400">
                <a:solidFill>
                  <a:schemeClr val="bg1"/>
                </a:solidFill>
              </a:defRPr>
            </a:lvl1pPr>
          </a:lstStyle>
          <a:p>
            <a:r>
              <a:rPr lang="en-US"/>
              <a:t>Click icon to add picture</a:t>
            </a:r>
            <a:endParaRPr lang="en-AU" dirty="0"/>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Text Green BG + Image">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532964"/>
            <a:ext cx="6096000" cy="5328000"/>
          </a:xfrm>
          <a:prstGeom prst="rect">
            <a:avLst/>
          </a:prstGeom>
          <a:gradFill flip="none" rotWithShape="1">
            <a:gsLst>
              <a:gs pos="0">
                <a:srgbClr val="005A43"/>
              </a:gs>
              <a:gs pos="65000">
                <a:srgbClr val="00A674"/>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5112995"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sp>
        <p:nvSpPr>
          <p:cNvPr id="10" name="Picture Placeholder 7">
            <a:extLst>
              <a:ext uri="{FF2B5EF4-FFF2-40B4-BE49-F238E27FC236}">
                <a16:creationId xmlns:a16="http://schemas.microsoft.com/office/drawing/2014/main" id="{63261037-D45B-4E11-9F49-85E7F71D81B8}"/>
              </a:ext>
            </a:extLst>
          </p:cNvPr>
          <p:cNvSpPr>
            <a:spLocks noGrp="1"/>
          </p:cNvSpPr>
          <p:nvPr>
            <p:ph type="pic" sz="quarter" idx="14"/>
          </p:nvPr>
        </p:nvSpPr>
        <p:spPr>
          <a:xfrm>
            <a:off x="6095998" y="1532964"/>
            <a:ext cx="6096001" cy="5325036"/>
          </a:xfrm>
          <a:prstGeom prst="rect">
            <a:avLst/>
          </a:prstGeom>
          <a:solidFill>
            <a:schemeClr val="bg1">
              <a:lumMod val="85000"/>
            </a:schemeClr>
          </a:solidFill>
        </p:spPr>
        <p:txBody>
          <a:bodyPr lIns="216000" tIns="216000" rIns="216000" bIns="216000"/>
          <a:lstStyle>
            <a:lvl1pPr marL="0" indent="0">
              <a:buNone/>
              <a:defRPr sz="1400">
                <a:solidFill>
                  <a:schemeClr val="bg1"/>
                </a:solidFill>
              </a:defRPr>
            </a:lvl1pPr>
          </a:lstStyle>
          <a:p>
            <a:r>
              <a:rPr lang="en-US"/>
              <a:t>Click icon to add picture</a:t>
            </a:r>
            <a:endParaRPr lang="en-AU" dirty="0"/>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ster Text Orange BG + Image">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1532966"/>
            <a:ext cx="6096000" cy="5326377"/>
          </a:xfrm>
          <a:prstGeom prst="rect">
            <a:avLst/>
          </a:prstGeom>
          <a:gradFill flip="none" rotWithShape="1">
            <a:gsLst>
              <a:gs pos="0">
                <a:srgbClr val="8E4D1D"/>
              </a:gs>
              <a:gs pos="65000">
                <a:srgbClr val="E08636"/>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5112995"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sp>
        <p:nvSpPr>
          <p:cNvPr id="10" name="Picture Placeholder 7">
            <a:extLst>
              <a:ext uri="{FF2B5EF4-FFF2-40B4-BE49-F238E27FC236}">
                <a16:creationId xmlns:a16="http://schemas.microsoft.com/office/drawing/2014/main" id="{63261037-D45B-4E11-9F49-85E7F71D81B8}"/>
              </a:ext>
            </a:extLst>
          </p:cNvPr>
          <p:cNvSpPr>
            <a:spLocks noGrp="1"/>
          </p:cNvSpPr>
          <p:nvPr>
            <p:ph type="pic" sz="quarter" idx="14"/>
          </p:nvPr>
        </p:nvSpPr>
        <p:spPr>
          <a:xfrm>
            <a:off x="6095998" y="1532964"/>
            <a:ext cx="6096001" cy="5325036"/>
          </a:xfrm>
          <a:prstGeom prst="rect">
            <a:avLst/>
          </a:prstGeom>
          <a:solidFill>
            <a:schemeClr val="bg1">
              <a:lumMod val="85000"/>
            </a:schemeClr>
          </a:solidFill>
        </p:spPr>
        <p:txBody>
          <a:bodyPr lIns="216000" tIns="216000" rIns="216000" bIns="216000"/>
          <a:lstStyle>
            <a:lvl1pPr marL="0" indent="0">
              <a:buNone/>
              <a:defRPr sz="1400">
                <a:solidFill>
                  <a:schemeClr val="bg1"/>
                </a:solidFill>
              </a:defRPr>
            </a:lvl1pPr>
          </a:lstStyle>
          <a:p>
            <a:r>
              <a:rPr lang="en-US"/>
              <a:t>Click icon to add picture</a:t>
            </a:r>
            <a:endParaRPr lang="en-AU" dirty="0"/>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Text + Sky Imag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31620"/>
            <a:ext cx="12192000" cy="532638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 Text + Water Imag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31620"/>
            <a:ext cx="12192000" cy="532638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Text + Plant Imag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31620"/>
            <a:ext cx="12192000" cy="532638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 Text + Earth Imag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31620"/>
            <a:ext cx="12192000" cy="532638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a For meetings held on KAURNA land – ie EPA offices in Vic Square.">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98E24DC3-51C8-4331-A0D6-CD99544B75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4C1F022-CE07-9B82-4B91-5ECA2018007A}"/>
              </a:ext>
            </a:extLst>
          </p:cNvPr>
          <p:cNvSpPr txBox="1"/>
          <p:nvPr userDrawn="1"/>
        </p:nvSpPr>
        <p:spPr>
          <a:xfrm>
            <a:off x="1398247" y="1112981"/>
            <a:ext cx="5944662" cy="4632037"/>
          </a:xfrm>
          <a:prstGeom prst="rect">
            <a:avLst/>
          </a:prstGeom>
          <a:noFill/>
        </p:spPr>
        <p:txBody>
          <a:bodyPr wrap="square" lIns="91440" tIns="45720" rIns="91440" bIns="45720" rtlCol="0" anchor="t">
            <a:spAutoFit/>
          </a:bodyPr>
          <a:lstStyle/>
          <a:p>
            <a:pPr>
              <a:spcAft>
                <a:spcPts val="1200"/>
              </a:spcAft>
            </a:pPr>
            <a:r>
              <a:rPr lang="en-AU" b="1" dirty="0">
                <a:latin typeface="Arial"/>
                <a:cs typeface="Arial"/>
              </a:rPr>
              <a:t>Acknowledgement of Country</a:t>
            </a:r>
            <a:endParaRPr lang="en-AU" b="1" dirty="0">
              <a:latin typeface="Arial" panose="020B0604020202020204" pitchFamily="34" charset="0"/>
              <a:cs typeface="Arial" panose="020B0604020202020204" pitchFamily="34" charset="0"/>
            </a:endParaRPr>
          </a:p>
          <a:p>
            <a:pPr>
              <a:tabLst>
                <a:tab pos="4937125" algn="l"/>
              </a:tabLst>
            </a:pPr>
            <a:r>
              <a:rPr lang="en-AU" sz="1400" dirty="0">
                <a:latin typeface="Arial" panose="020B0604020202020204" pitchFamily="34" charset="0"/>
                <a:cs typeface="Arial" panose="020B0604020202020204" pitchFamily="34" charset="0"/>
              </a:rPr>
              <a:t>We acknowledge this land that we meet on today is the traditional lands for the Kaurna people and that we respect their spiritual relationship with their country. </a:t>
            </a:r>
          </a:p>
          <a:p>
            <a:endParaRPr lang="en-AU" sz="1400" dirty="0">
              <a:latin typeface="Arial" panose="020B0604020202020204" pitchFamily="34" charset="0"/>
              <a:cs typeface="Arial" panose="020B0604020202020204" pitchFamily="34" charset="0"/>
            </a:endParaRPr>
          </a:p>
          <a:p>
            <a:r>
              <a:rPr lang="en-AU" sz="1400" dirty="0">
                <a:latin typeface="Arial" panose="020B0604020202020204" pitchFamily="34" charset="0"/>
                <a:cs typeface="Arial" panose="020B0604020202020204" pitchFamily="34" charset="0"/>
              </a:rPr>
              <a:t>We also acknowledge the Kaurna people as the custodians of the Adelaide region and that their cultural and heritage beliefs are still as important to the living Kaurna people today. </a:t>
            </a:r>
          </a:p>
          <a:p>
            <a:endParaRPr lang="en-AU" sz="1400" dirty="0">
              <a:latin typeface="Arial" panose="020B0604020202020204" pitchFamily="34" charset="0"/>
              <a:cs typeface="Arial" panose="020B0604020202020204" pitchFamily="34" charset="0"/>
            </a:endParaRPr>
          </a:p>
          <a:p>
            <a:r>
              <a:rPr lang="en-AU" sz="1400" dirty="0">
                <a:latin typeface="Arial" panose="020B0604020202020204" pitchFamily="34" charset="0"/>
                <a:cs typeface="Arial" panose="020B0604020202020204" pitchFamily="34" charset="0"/>
              </a:rPr>
              <a:t>We also pay respects to the cultural authority of Aboriginal people visiting/attending from other areas of South Australia/Australia.</a:t>
            </a:r>
          </a:p>
          <a:p>
            <a:endParaRPr lang="en-AU" sz="1400" dirty="0">
              <a:latin typeface="Arial" panose="020B0604020202020204" pitchFamily="34" charset="0"/>
              <a:cs typeface="Arial" panose="020B0604020202020204" pitchFamily="34" charset="0"/>
            </a:endParaRPr>
          </a:p>
          <a:p>
            <a:pPr algn="l"/>
            <a:r>
              <a:rPr lang="en-AU" sz="1400" b="1" dirty="0">
                <a:latin typeface="Arial" panose="020B0604020202020204" pitchFamily="34" charset="0"/>
                <a:cs typeface="Arial" panose="020B0604020202020204" pitchFamily="34" charset="0"/>
              </a:rPr>
              <a:t>Kaurna</a:t>
            </a:r>
          </a:p>
          <a:p>
            <a:pPr algn="l"/>
            <a:r>
              <a:rPr lang="en-AU" sz="1100" dirty="0" err="1">
                <a:latin typeface="Arial" panose="020B0604020202020204" pitchFamily="34" charset="0"/>
                <a:cs typeface="Arial" panose="020B0604020202020204" pitchFamily="34" charset="0"/>
              </a:rPr>
              <a:t>Ngadlu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tampinthi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yalaka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ngadlu</a:t>
            </a:r>
            <a:r>
              <a:rPr lang="en-AU" sz="1100" dirty="0">
                <a:latin typeface="Arial" panose="020B0604020202020204" pitchFamily="34" charset="0"/>
                <a:cs typeface="Arial" panose="020B0604020202020204" pitchFamily="34" charset="0"/>
              </a:rPr>
              <a:t> Kaurna </a:t>
            </a:r>
            <a:r>
              <a:rPr lang="en-AU" sz="1100" dirty="0" err="1">
                <a:latin typeface="Arial" panose="020B0604020202020204" pitchFamily="34" charset="0"/>
                <a:cs typeface="Arial" panose="020B0604020202020204" pitchFamily="34" charset="0"/>
              </a:rPr>
              <a:t>yartangka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inparrinthi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Ngadludlu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tampinthi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parnaku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tuwila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yartangka</a:t>
            </a:r>
            <a:r>
              <a:rPr lang="en-AU" sz="1100" dirty="0">
                <a:latin typeface="Arial" panose="020B0604020202020204" pitchFamily="34" charset="0"/>
                <a:cs typeface="Arial" panose="020B0604020202020204" pitchFamily="34" charset="0"/>
              </a:rPr>
              <a:t>.</a:t>
            </a:r>
          </a:p>
          <a:p>
            <a:pPr algn="l"/>
            <a:endParaRPr lang="en-AU" sz="1100" dirty="0">
              <a:latin typeface="Arial" panose="020B0604020202020204" pitchFamily="34" charset="0"/>
              <a:cs typeface="Arial" panose="020B0604020202020204" pitchFamily="34" charset="0"/>
            </a:endParaRPr>
          </a:p>
          <a:p>
            <a:pPr algn="l"/>
            <a:r>
              <a:rPr lang="en-AU" sz="1100" dirty="0">
                <a:latin typeface="Arial" panose="020B0604020202020204" pitchFamily="34" charset="0"/>
                <a:cs typeface="Arial" panose="020B0604020202020204" pitchFamily="34" charset="0"/>
              </a:rPr>
              <a:t>Kaurna </a:t>
            </a:r>
            <a:r>
              <a:rPr lang="en-AU" sz="1100" dirty="0" err="1">
                <a:latin typeface="Arial" panose="020B0604020202020204" pitchFamily="34" charset="0"/>
                <a:cs typeface="Arial" panose="020B0604020202020204" pitchFamily="34" charset="0"/>
              </a:rPr>
              <a:t>Miyurna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yaitya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yarta-mathanya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Wama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Tarntanyaku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parnaku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yailtya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parnaku</a:t>
            </a:r>
            <a:r>
              <a:rPr lang="en-AU" sz="1100" dirty="0">
                <a:latin typeface="Arial" panose="020B0604020202020204" pitchFamily="34" charset="0"/>
                <a:cs typeface="Arial" panose="020B0604020202020204" pitchFamily="34" charset="0"/>
              </a:rPr>
              <a:t> tapa </a:t>
            </a:r>
            <a:r>
              <a:rPr lang="en-AU" sz="1100" dirty="0" err="1">
                <a:latin typeface="Arial" panose="020B0604020202020204" pitchFamily="34" charset="0"/>
                <a:cs typeface="Arial" panose="020B0604020202020204" pitchFamily="34" charset="0"/>
              </a:rPr>
              <a:t>puru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purruna</a:t>
            </a:r>
            <a:r>
              <a:rPr lang="en-AU" sz="1100" dirty="0">
                <a:latin typeface="Arial" panose="020B0604020202020204" pitchFamily="34" charset="0"/>
                <a:cs typeface="Arial" panose="020B0604020202020204" pitchFamily="34" charset="0"/>
              </a:rPr>
              <a:t>. Kaurna </a:t>
            </a:r>
            <a:r>
              <a:rPr lang="en-AU" sz="1100" dirty="0" err="1">
                <a:latin typeface="Arial" panose="020B0604020202020204" pitchFamily="34" charset="0"/>
                <a:cs typeface="Arial" panose="020B0604020202020204" pitchFamily="34" charset="0"/>
              </a:rPr>
              <a:t>Miyurna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ithu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yailtya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purruna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kuma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martinthi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warri-apinthi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puru</a:t>
            </a:r>
            <a:r>
              <a:rPr lang="en-AU" sz="1100" dirty="0">
                <a:latin typeface="Arial" panose="020B0604020202020204" pitchFamily="34" charset="0"/>
                <a:cs typeface="Arial" panose="020B0604020202020204" pitchFamily="34" charset="0"/>
              </a:rPr>
              <a:t> tangka </a:t>
            </a:r>
            <a:r>
              <a:rPr lang="en-AU" sz="1100" dirty="0" err="1">
                <a:latin typeface="Arial" panose="020B0604020202020204" pitchFamily="34" charset="0"/>
                <a:cs typeface="Arial" panose="020B0604020202020204" pitchFamily="34" charset="0"/>
              </a:rPr>
              <a:t>martulayinthi</a:t>
            </a:r>
            <a:r>
              <a:rPr lang="en-AU" sz="1100" dirty="0">
                <a:latin typeface="Arial" panose="020B0604020202020204" pitchFamily="34" charset="0"/>
                <a:cs typeface="Arial" panose="020B0604020202020204" pitchFamily="34" charset="0"/>
              </a:rPr>
              <a:t>.</a:t>
            </a:r>
          </a:p>
          <a:p>
            <a:pPr algn="l"/>
            <a:endParaRPr lang="en-AU" sz="1100" dirty="0">
              <a:latin typeface="Arial" panose="020B0604020202020204" pitchFamily="34" charset="0"/>
              <a:cs typeface="Arial" panose="020B0604020202020204" pitchFamily="34" charset="0"/>
            </a:endParaRPr>
          </a:p>
          <a:p>
            <a:pPr algn="l"/>
            <a:r>
              <a:rPr lang="en-AU" sz="1100" dirty="0">
                <a:latin typeface="Arial" panose="020B0604020202020204" pitchFamily="34" charset="0"/>
                <a:cs typeface="Arial" panose="020B0604020202020204" pitchFamily="34" charset="0"/>
              </a:rPr>
              <a:t>Kuma </a:t>
            </a:r>
            <a:r>
              <a:rPr lang="en-AU" sz="1100" dirty="0" err="1">
                <a:latin typeface="Arial" panose="020B0604020202020204" pitchFamily="34" charset="0"/>
                <a:cs typeface="Arial" panose="020B0604020202020204" pitchFamily="34" charset="0"/>
              </a:rPr>
              <a:t>kumartarna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Yaitya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Miyurna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ngadludlu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tampinthi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iyangka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yalaka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Parnaku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kumartarna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Kanthi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Partu-arra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kuma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Warrunangku</a:t>
            </a:r>
            <a:r>
              <a:rPr lang="en-AU" sz="11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CD0438A3-B137-20DE-609B-AF3CB230BC70}"/>
              </a:ext>
            </a:extLst>
          </p:cNvPr>
          <p:cNvSpPr txBox="1"/>
          <p:nvPr userDrawn="1"/>
        </p:nvSpPr>
        <p:spPr>
          <a:xfrm>
            <a:off x="1398247" y="6394326"/>
            <a:ext cx="768733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200" i="1" dirty="0">
                <a:latin typeface="Arial"/>
                <a:cs typeface="Arial"/>
              </a:rPr>
              <a:t>Artwork: 'Caring for Country', courtesy of Arrernte man Scott Rathman</a:t>
            </a:r>
            <a:endParaRPr lang="en-US" sz="1200" dirty="0"/>
          </a:p>
        </p:txBody>
      </p:sp>
    </p:spTree>
    <p:extLst>
      <p:ext uri="{BB962C8B-B14F-4D97-AF65-F5344CB8AC3E}">
        <p14:creationId xmlns:p14="http://schemas.microsoft.com/office/powerpoint/2010/main" val="3314702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 Image Placeholder">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9" name="Picture Placeholder 7">
            <a:extLst>
              <a:ext uri="{FF2B5EF4-FFF2-40B4-BE49-F238E27FC236}">
                <a16:creationId xmlns:a16="http://schemas.microsoft.com/office/drawing/2014/main" id="{63261037-D45B-4E11-9F49-85E7F71D81B8}"/>
              </a:ext>
            </a:extLst>
          </p:cNvPr>
          <p:cNvSpPr>
            <a:spLocks noGrp="1"/>
          </p:cNvSpPr>
          <p:nvPr>
            <p:ph type="pic" sz="quarter" idx="14"/>
          </p:nvPr>
        </p:nvSpPr>
        <p:spPr>
          <a:xfrm>
            <a:off x="0" y="1536192"/>
            <a:ext cx="12192000" cy="5321808"/>
          </a:xfrm>
          <a:prstGeom prst="rect">
            <a:avLst/>
          </a:prstGeom>
          <a:solidFill>
            <a:schemeClr val="bg1">
              <a:lumMod val="85000"/>
            </a:schemeClr>
          </a:solidFill>
        </p:spPr>
        <p:txBody>
          <a:bodyPr lIns="216000" tIns="216000" rIns="216000" bIns="216000"/>
          <a:lstStyle>
            <a:lvl1pPr marL="0" indent="0">
              <a:buNone/>
              <a:defRPr sz="1400">
                <a:solidFill>
                  <a:schemeClr val="bg1"/>
                </a:solidFill>
              </a:defRPr>
            </a:lvl1pPr>
          </a:lstStyle>
          <a:p>
            <a:r>
              <a:rPr lang="en-US"/>
              <a:t>Click icon to add picture</a:t>
            </a:r>
            <a:endParaRPr lang="en-AU" dirty="0"/>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Body Text">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lumMod val="65000"/>
                  </a:schemeClr>
                </a:solidFill>
                <a:latin typeface="Arial"/>
                <a:cs typeface="Arial"/>
              </a:rPr>
              <a:t>‹#›</a:t>
            </a:fld>
            <a:endParaRPr lang="en-US" sz="1100" dirty="0">
              <a:solidFill>
                <a:schemeClr val="bg1">
                  <a:lumMod val="65000"/>
                </a:schemeClr>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lumMod val="65000"/>
                  </a:schemeClr>
                </a:solidFill>
                <a:latin typeface="+mn-lt"/>
                <a:cs typeface="Arial"/>
              </a:rPr>
              <a:t>Environment Protection Authority South Australia</a:t>
            </a:r>
            <a:endParaRPr lang="en-GB" sz="800" b="1" dirty="0">
              <a:solidFill>
                <a:schemeClr val="bg1">
                  <a:lumMod val="65000"/>
                </a:schemeClr>
              </a:solidFill>
              <a:latin typeface="+mn-lt"/>
              <a:cs typeface="Arial"/>
            </a:endParaRPr>
          </a:p>
        </p:txBody>
      </p:sp>
      <p:sp>
        <p:nvSpPr>
          <p:cNvPr id="19"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0" indent="0">
              <a:lnSpc>
                <a:spcPct val="100000"/>
              </a:lnSpc>
              <a:spcBef>
                <a:spcPts val="1500"/>
              </a:spcBef>
              <a:buFontTx/>
              <a:buNone/>
              <a:defRPr sz="1800" baseline="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extLst>
      <p:ext uri="{BB962C8B-B14F-4D97-AF65-F5344CB8AC3E}">
        <p14:creationId xmlns:p14="http://schemas.microsoft.com/office/powerpoint/2010/main" val="10014795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ster Bulle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3"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4"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lumMod val="65000"/>
                  </a:schemeClr>
                </a:solidFill>
                <a:latin typeface="Arial"/>
                <a:cs typeface="Arial"/>
              </a:rPr>
              <a:t>‹#›</a:t>
            </a:fld>
            <a:endParaRPr lang="en-US" sz="1100" dirty="0">
              <a:solidFill>
                <a:schemeClr val="bg1">
                  <a:lumMod val="65000"/>
                </a:schemeClr>
              </a:solidFill>
              <a:latin typeface="Arial"/>
              <a:cs typeface="Arial"/>
            </a:endParaRPr>
          </a:p>
        </p:txBody>
      </p:sp>
      <p:sp>
        <p:nvSpPr>
          <p:cNvPr id="5" name="TextBox 4"/>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lumMod val="65000"/>
                  </a:schemeClr>
                </a:solidFill>
                <a:latin typeface="+mn-lt"/>
                <a:cs typeface="Arial"/>
              </a:rPr>
              <a:t>Environment Protection Authority South Australia</a:t>
            </a:r>
            <a:endParaRPr lang="en-GB" sz="800" b="1" dirty="0">
              <a:solidFill>
                <a:schemeClr val="bg1">
                  <a:lumMod val="65000"/>
                </a:schemeClr>
              </a:solidFill>
              <a:latin typeface="+mn-lt"/>
              <a:cs typeface="Arial"/>
            </a:endParaRPr>
          </a:p>
        </p:txBody>
      </p:sp>
      <p:sp>
        <p:nvSpPr>
          <p:cNvPr id="6" name="Content Placeholder 18"/>
          <p:cNvSpPr>
            <a:spLocks noGrp="1"/>
          </p:cNvSpPr>
          <p:nvPr>
            <p:ph sz="quarter" idx="10" hasCustomPrompt="1"/>
          </p:nvPr>
        </p:nvSpPr>
        <p:spPr>
          <a:xfrm>
            <a:off x="624417" y="1800001"/>
            <a:ext cx="10515600" cy="4295775"/>
          </a:xfrm>
          <a:prstGeom prst="rect">
            <a:avLst/>
          </a:prstGeom>
        </p:spPr>
        <p:txBody>
          <a:bodyPr lIns="0" tIns="0" rIns="0" bIns="0"/>
          <a:lstStyle>
            <a:lvl1pPr marL="342900" indent="-342900">
              <a:lnSpc>
                <a:spcPct val="100000"/>
              </a:lnSpc>
              <a:spcBef>
                <a:spcPts val="1500"/>
              </a:spcBef>
              <a:buClr>
                <a:srgbClr val="E08636"/>
              </a:buClr>
              <a:buSzPct val="100000"/>
              <a:buFont typeface="Arial" charset="0"/>
              <a:buChar char="•"/>
              <a:defRPr sz="1800" baseline="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extLst>
      <p:ext uri="{BB962C8B-B14F-4D97-AF65-F5344CB8AC3E}">
        <p14:creationId xmlns:p14="http://schemas.microsoft.com/office/powerpoint/2010/main" val="1284789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36192"/>
          </a:xfrm>
          <a:prstGeom prst="rect">
            <a:avLst/>
          </a:prstGeom>
        </p:spPr>
      </p:pic>
      <p:sp>
        <p:nvSpPr>
          <p:cNvPr id="2" name="Title 1"/>
          <p:cNvSpPr>
            <a:spLocks noGrp="1"/>
          </p:cNvSpPr>
          <p:nvPr>
            <p:ph type="title" hasCustomPrompt="1"/>
          </p:nvPr>
        </p:nvSpPr>
        <p:spPr>
          <a:xfrm>
            <a:off x="624000" y="720000"/>
            <a:ext cx="8779976" cy="712112"/>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4"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lumMod val="65000"/>
                  </a:schemeClr>
                </a:solidFill>
                <a:latin typeface="Arial"/>
                <a:cs typeface="Arial"/>
              </a:rPr>
              <a:t>‹#›</a:t>
            </a:fld>
            <a:endParaRPr lang="en-US" sz="1100" dirty="0">
              <a:solidFill>
                <a:schemeClr val="bg1">
                  <a:lumMod val="65000"/>
                </a:schemeClr>
              </a:solidFill>
              <a:latin typeface="Arial"/>
              <a:cs typeface="Arial"/>
            </a:endParaRPr>
          </a:p>
        </p:txBody>
      </p:sp>
      <p:sp>
        <p:nvSpPr>
          <p:cNvPr id="5" name="TextBox 4"/>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lumMod val="65000"/>
                  </a:schemeClr>
                </a:solidFill>
                <a:latin typeface="Arial"/>
                <a:cs typeface="Arial"/>
              </a:rPr>
              <a:t>Environment Protection Authority South Australia</a:t>
            </a:r>
            <a:endParaRPr lang="en-GB" sz="800" b="1" dirty="0">
              <a:solidFill>
                <a:schemeClr val="bg1">
                  <a:lumMod val="65000"/>
                </a:schemeClr>
              </a:solidFill>
              <a:latin typeface="Arial"/>
              <a:cs typeface="Arial"/>
            </a:endParaRP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extLst>
      <p:ext uri="{BB962C8B-B14F-4D97-AF65-F5344CB8AC3E}">
        <p14:creationId xmlns:p14="http://schemas.microsoft.com/office/powerpoint/2010/main" val="998161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TextBox 14"/>
          <p:cNvSpPr txBox="1"/>
          <p:nvPr userDrawn="1"/>
        </p:nvSpPr>
        <p:spPr>
          <a:xfrm>
            <a:off x="624000" y="720000"/>
            <a:ext cx="10773968" cy="580571"/>
          </a:xfrm>
          <a:prstGeom prst="rect">
            <a:avLst/>
          </a:prstGeom>
          <a:noFill/>
        </p:spPr>
        <p:txBody>
          <a:bodyPr wrap="square" lIns="0" tIns="0" rIns="0" bIns="26316" rtlCol="0" anchor="t" anchorCtr="0">
            <a:spAutoFit/>
          </a:bodyPr>
          <a:lstStyle/>
          <a:p>
            <a:r>
              <a:rPr lang="en-GB" sz="3600" b="1" spc="-100" dirty="0">
                <a:solidFill>
                  <a:srgbClr val="FFFFFF"/>
                </a:solidFill>
                <a:latin typeface="Arial"/>
                <a:cs typeface="Arial"/>
              </a:rPr>
              <a:t>Headline</a:t>
            </a:r>
            <a:endParaRPr lang="en-GB" sz="3600" b="1" spc="-150" dirty="0">
              <a:solidFill>
                <a:srgbClr val="FFFFFF"/>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Arial"/>
                <a:cs typeface="Arial"/>
              </a:rPr>
              <a:t>Environment Protection Authority South Australia</a:t>
            </a:r>
            <a:endParaRPr lang="en-GB" sz="800" b="1" dirty="0">
              <a:solidFill>
                <a:schemeClr val="bg1"/>
              </a:solidFill>
              <a:latin typeface="Arial"/>
              <a:cs typeface="Arial"/>
            </a:endParaRP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mn-lt"/>
                <a:cs typeface="Arial"/>
              </a:rPr>
              <a:pPr/>
              <a:t>‹#›</a:t>
            </a:fld>
            <a:endParaRPr lang="en-US" sz="1100" dirty="0">
              <a:solidFill>
                <a:schemeClr val="bg1"/>
              </a:solidFill>
              <a:latin typeface="Arial"/>
              <a:cs typeface="Arial"/>
            </a:endParaRPr>
          </a:p>
        </p:txBody>
      </p:sp>
    </p:spTree>
    <p:extLst>
      <p:ext uri="{BB962C8B-B14F-4D97-AF65-F5344CB8AC3E}">
        <p14:creationId xmlns:p14="http://schemas.microsoft.com/office/powerpoint/2010/main" val="1372903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userDrawn="1"/>
        </p:nvSpPr>
        <p:spPr>
          <a:xfrm>
            <a:off x="624000" y="2520000"/>
            <a:ext cx="7722141" cy="2263083"/>
          </a:xfrm>
          <a:prstGeom prst="rect">
            <a:avLst/>
          </a:prstGeom>
          <a:noFill/>
        </p:spPr>
        <p:txBody>
          <a:bodyPr wrap="square" lIns="0" tIns="0" rIns="0" bIns="26316" rtlCol="0" anchor="t" anchorCtr="0">
            <a:spAutoFit/>
          </a:bodyPr>
          <a:lstStyle/>
          <a:p>
            <a:r>
              <a:rPr lang="en-GB" sz="3600" b="1" spc="-100" dirty="0">
                <a:solidFill>
                  <a:schemeClr val="bg1"/>
                </a:solidFill>
                <a:latin typeface="Arial"/>
                <a:cs typeface="Arial"/>
              </a:rPr>
              <a:t>Thank you</a:t>
            </a:r>
          </a:p>
          <a:p>
            <a:endParaRPr lang="en-GB" sz="1800" dirty="0">
              <a:solidFill>
                <a:schemeClr val="bg1"/>
              </a:solidFill>
              <a:latin typeface="Arial"/>
              <a:cs typeface="Arial"/>
            </a:endParaRPr>
          </a:p>
          <a:p>
            <a:endParaRPr lang="en-GB" sz="1800" dirty="0">
              <a:solidFill>
                <a:schemeClr val="bg1"/>
              </a:solidFill>
              <a:latin typeface="Arial"/>
              <a:cs typeface="Arial"/>
            </a:endParaRPr>
          </a:p>
          <a:p>
            <a:pPr>
              <a:lnSpc>
                <a:spcPts val="2200"/>
              </a:lnSpc>
            </a:pPr>
            <a:r>
              <a:rPr lang="en-GB" sz="1800" b="1" dirty="0">
                <a:solidFill>
                  <a:schemeClr val="bg1"/>
                </a:solidFill>
                <a:latin typeface="Arial"/>
                <a:cs typeface="Arial"/>
              </a:rPr>
              <a:t>Environment Protection Authority</a:t>
            </a:r>
            <a:br>
              <a:rPr lang="en-GB" sz="1800" b="1" dirty="0">
                <a:solidFill>
                  <a:schemeClr val="bg1"/>
                </a:solidFill>
                <a:latin typeface="Arial"/>
                <a:cs typeface="Arial"/>
              </a:rPr>
            </a:br>
            <a:r>
              <a:rPr lang="en-GB" sz="1800" b="1" dirty="0">
                <a:solidFill>
                  <a:schemeClr val="bg1"/>
                </a:solidFill>
                <a:latin typeface="Arial"/>
                <a:cs typeface="Arial"/>
              </a:rPr>
              <a:t>South Australia</a:t>
            </a:r>
          </a:p>
          <a:p>
            <a:pPr>
              <a:lnSpc>
                <a:spcPts val="2200"/>
              </a:lnSpc>
            </a:pPr>
            <a:r>
              <a:rPr lang="en-GB" sz="1800" dirty="0">
                <a:solidFill>
                  <a:schemeClr val="bg1"/>
                </a:solidFill>
                <a:latin typeface="Arial"/>
                <a:cs typeface="Arial"/>
              </a:rPr>
              <a:t>Level 2, GHD building, 211 Victoria Square</a:t>
            </a:r>
          </a:p>
          <a:p>
            <a:pPr>
              <a:lnSpc>
                <a:spcPts val="2200"/>
              </a:lnSpc>
            </a:pPr>
            <a:r>
              <a:rPr lang="en-GB" sz="1800" dirty="0">
                <a:solidFill>
                  <a:schemeClr val="bg1"/>
                </a:solidFill>
                <a:latin typeface="Arial"/>
                <a:cs typeface="Arial"/>
              </a:rPr>
              <a:t>ADELAIDE SA 5000</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83318" t="78984"/>
          <a:stretch/>
        </p:blipFill>
        <p:spPr>
          <a:xfrm>
            <a:off x="10502537" y="5416731"/>
            <a:ext cx="1525427" cy="144126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b For meetings held on KAURNA land – ie EPA offices in Vic Squa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3EFF92-FF5A-4BF4-8300-C2322F5514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D94C831-73F9-9D1A-12F9-D10F736A9DB0}"/>
              </a:ext>
            </a:extLst>
          </p:cNvPr>
          <p:cNvSpPr txBox="1"/>
          <p:nvPr userDrawn="1"/>
        </p:nvSpPr>
        <p:spPr>
          <a:xfrm>
            <a:off x="6177516" y="1043731"/>
            <a:ext cx="5944662" cy="4770537"/>
          </a:xfrm>
          <a:prstGeom prst="rect">
            <a:avLst/>
          </a:prstGeom>
          <a:noFill/>
        </p:spPr>
        <p:txBody>
          <a:bodyPr wrap="square" lIns="91440" tIns="45720" rIns="91440" bIns="45720" rtlCol="0" anchor="t">
            <a:spAutoFit/>
          </a:bodyPr>
          <a:lstStyle/>
          <a:p>
            <a:pPr>
              <a:spcAft>
                <a:spcPts val="1200"/>
              </a:spcAft>
            </a:pPr>
            <a:r>
              <a:rPr lang="en-AU" b="1" dirty="0">
                <a:latin typeface="Arial"/>
                <a:cs typeface="Arial"/>
              </a:rPr>
              <a:t>Acknowledgement of Country</a:t>
            </a:r>
            <a:endParaRPr lang="en-AU" b="1" dirty="0">
              <a:latin typeface="Arial" panose="020B0604020202020204" pitchFamily="34" charset="0"/>
              <a:cs typeface="Arial" panose="020B0604020202020204" pitchFamily="34" charset="0"/>
            </a:endParaRPr>
          </a:p>
          <a:p>
            <a:pPr>
              <a:tabLst>
                <a:tab pos="4937125" algn="l"/>
              </a:tabLst>
            </a:pPr>
            <a:r>
              <a:rPr lang="en-AU" sz="1400" dirty="0">
                <a:latin typeface="Arial" panose="020B0604020202020204" pitchFamily="34" charset="0"/>
                <a:cs typeface="Arial" panose="020B0604020202020204" pitchFamily="34" charset="0"/>
              </a:rPr>
              <a:t>We acknowledge this land that we meet on today is the traditional lands for the Kaurna people and that we respect their spiritual relationship with their country. </a:t>
            </a:r>
          </a:p>
          <a:p>
            <a:endParaRPr lang="en-AU" sz="1400" dirty="0">
              <a:latin typeface="Arial" panose="020B0604020202020204" pitchFamily="34" charset="0"/>
              <a:cs typeface="Arial" panose="020B0604020202020204" pitchFamily="34" charset="0"/>
            </a:endParaRPr>
          </a:p>
          <a:p>
            <a:r>
              <a:rPr lang="en-AU" sz="1400" dirty="0">
                <a:latin typeface="Arial" panose="020B0604020202020204" pitchFamily="34" charset="0"/>
                <a:cs typeface="Arial" panose="020B0604020202020204" pitchFamily="34" charset="0"/>
              </a:rPr>
              <a:t>We also acknowledge the Kaurna people as the custodians of the Adelaide region and that their cultural and heritage beliefs are still as important to the living Kaurna people today. </a:t>
            </a:r>
          </a:p>
          <a:p>
            <a:endParaRPr lang="en-AU" sz="1400" dirty="0">
              <a:latin typeface="Arial" panose="020B0604020202020204" pitchFamily="34" charset="0"/>
              <a:cs typeface="Arial" panose="020B0604020202020204" pitchFamily="34" charset="0"/>
            </a:endParaRPr>
          </a:p>
          <a:p>
            <a:r>
              <a:rPr lang="en-AU" sz="1400" dirty="0">
                <a:latin typeface="Arial" panose="020B0604020202020204" pitchFamily="34" charset="0"/>
                <a:cs typeface="Arial" panose="020B0604020202020204" pitchFamily="34" charset="0"/>
              </a:rPr>
              <a:t>We also pay respects to the cultural authority of Aboriginal people visiting/attending from other areas of South Australia/Australia.</a:t>
            </a:r>
          </a:p>
          <a:p>
            <a:endParaRPr lang="en-AU" sz="1400" dirty="0">
              <a:latin typeface="Arial" panose="020B0604020202020204" pitchFamily="34" charset="0"/>
              <a:cs typeface="Arial" panose="020B0604020202020204" pitchFamily="34" charset="0"/>
            </a:endParaRPr>
          </a:p>
          <a:p>
            <a:pPr algn="l"/>
            <a:r>
              <a:rPr lang="en-AU" sz="1400" b="1" dirty="0">
                <a:latin typeface="Arial" panose="020B0604020202020204" pitchFamily="34" charset="0"/>
                <a:cs typeface="Arial" panose="020B0604020202020204" pitchFamily="34" charset="0"/>
              </a:rPr>
              <a:t>Kaurna</a:t>
            </a:r>
          </a:p>
          <a:p>
            <a:pPr algn="l"/>
            <a:r>
              <a:rPr lang="en-AU" sz="1100" dirty="0" err="1">
                <a:latin typeface="Arial" panose="020B0604020202020204" pitchFamily="34" charset="0"/>
                <a:cs typeface="Arial" panose="020B0604020202020204" pitchFamily="34" charset="0"/>
              </a:rPr>
              <a:t>Ngadlu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tampinthi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yalaka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ngadlu</a:t>
            </a:r>
            <a:r>
              <a:rPr lang="en-AU" sz="1100" dirty="0">
                <a:latin typeface="Arial" panose="020B0604020202020204" pitchFamily="34" charset="0"/>
                <a:cs typeface="Arial" panose="020B0604020202020204" pitchFamily="34" charset="0"/>
              </a:rPr>
              <a:t> Kaurna </a:t>
            </a:r>
            <a:r>
              <a:rPr lang="en-AU" sz="1100" dirty="0" err="1">
                <a:latin typeface="Arial" panose="020B0604020202020204" pitchFamily="34" charset="0"/>
                <a:cs typeface="Arial" panose="020B0604020202020204" pitchFamily="34" charset="0"/>
              </a:rPr>
              <a:t>yartangka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inparrinthi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Ngadludlu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tampinthi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parnaku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tuwila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yartangka</a:t>
            </a:r>
            <a:r>
              <a:rPr lang="en-AU" sz="1100" dirty="0">
                <a:latin typeface="Arial" panose="020B0604020202020204" pitchFamily="34" charset="0"/>
                <a:cs typeface="Arial" panose="020B0604020202020204" pitchFamily="34" charset="0"/>
              </a:rPr>
              <a:t>.</a:t>
            </a:r>
          </a:p>
          <a:p>
            <a:pPr algn="l"/>
            <a:endParaRPr lang="en-AU" sz="1100" dirty="0">
              <a:latin typeface="Arial" panose="020B0604020202020204" pitchFamily="34" charset="0"/>
              <a:cs typeface="Arial" panose="020B0604020202020204" pitchFamily="34" charset="0"/>
            </a:endParaRPr>
          </a:p>
          <a:p>
            <a:pPr algn="l"/>
            <a:r>
              <a:rPr lang="en-AU" sz="1100" dirty="0">
                <a:latin typeface="Arial" panose="020B0604020202020204" pitchFamily="34" charset="0"/>
                <a:cs typeface="Arial" panose="020B0604020202020204" pitchFamily="34" charset="0"/>
              </a:rPr>
              <a:t>Kaurna </a:t>
            </a:r>
            <a:r>
              <a:rPr lang="en-AU" sz="1100" dirty="0" err="1">
                <a:latin typeface="Arial" panose="020B0604020202020204" pitchFamily="34" charset="0"/>
                <a:cs typeface="Arial" panose="020B0604020202020204" pitchFamily="34" charset="0"/>
              </a:rPr>
              <a:t>Miyurna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yaitya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yarta-mathanya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Wama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Tarntanyaku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parnaku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yailtya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parnaku</a:t>
            </a:r>
            <a:r>
              <a:rPr lang="en-AU" sz="1100" dirty="0">
                <a:latin typeface="Arial" panose="020B0604020202020204" pitchFamily="34" charset="0"/>
                <a:cs typeface="Arial" panose="020B0604020202020204" pitchFamily="34" charset="0"/>
              </a:rPr>
              <a:t> tapa </a:t>
            </a:r>
            <a:r>
              <a:rPr lang="en-AU" sz="1100" dirty="0" err="1">
                <a:latin typeface="Arial" panose="020B0604020202020204" pitchFamily="34" charset="0"/>
                <a:cs typeface="Arial" panose="020B0604020202020204" pitchFamily="34" charset="0"/>
              </a:rPr>
              <a:t>puru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purruna</a:t>
            </a:r>
            <a:r>
              <a:rPr lang="en-AU" sz="1100" dirty="0">
                <a:latin typeface="Arial" panose="020B0604020202020204" pitchFamily="34" charset="0"/>
                <a:cs typeface="Arial" panose="020B0604020202020204" pitchFamily="34" charset="0"/>
              </a:rPr>
              <a:t>. Kaurna </a:t>
            </a:r>
            <a:r>
              <a:rPr lang="en-AU" sz="1100" dirty="0" err="1">
                <a:latin typeface="Arial" panose="020B0604020202020204" pitchFamily="34" charset="0"/>
                <a:cs typeface="Arial" panose="020B0604020202020204" pitchFamily="34" charset="0"/>
              </a:rPr>
              <a:t>Miyurna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ithu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yailtya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purruna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kuma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martinthi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warri-apinthi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puru</a:t>
            </a:r>
            <a:r>
              <a:rPr lang="en-AU" sz="1100" dirty="0">
                <a:latin typeface="Arial" panose="020B0604020202020204" pitchFamily="34" charset="0"/>
                <a:cs typeface="Arial" panose="020B0604020202020204" pitchFamily="34" charset="0"/>
              </a:rPr>
              <a:t> tangka </a:t>
            </a:r>
            <a:r>
              <a:rPr lang="en-AU" sz="1100" dirty="0" err="1">
                <a:latin typeface="Arial" panose="020B0604020202020204" pitchFamily="34" charset="0"/>
                <a:cs typeface="Arial" panose="020B0604020202020204" pitchFamily="34" charset="0"/>
              </a:rPr>
              <a:t>martulayinthi</a:t>
            </a:r>
            <a:r>
              <a:rPr lang="en-AU" sz="1100" dirty="0">
                <a:latin typeface="Arial" panose="020B0604020202020204" pitchFamily="34" charset="0"/>
                <a:cs typeface="Arial" panose="020B0604020202020204" pitchFamily="34" charset="0"/>
              </a:rPr>
              <a:t>.</a:t>
            </a:r>
          </a:p>
          <a:p>
            <a:pPr algn="l"/>
            <a:endParaRPr lang="en-AU" sz="1100" dirty="0">
              <a:latin typeface="Arial" panose="020B0604020202020204" pitchFamily="34" charset="0"/>
              <a:cs typeface="Arial" panose="020B0604020202020204" pitchFamily="34" charset="0"/>
            </a:endParaRPr>
          </a:p>
          <a:p>
            <a:pPr algn="l"/>
            <a:r>
              <a:rPr lang="en-AU" sz="1100" dirty="0">
                <a:latin typeface="Arial" panose="020B0604020202020204" pitchFamily="34" charset="0"/>
                <a:cs typeface="Arial" panose="020B0604020202020204" pitchFamily="34" charset="0"/>
              </a:rPr>
              <a:t>Kuma </a:t>
            </a:r>
            <a:r>
              <a:rPr lang="en-AU" sz="1100" dirty="0" err="1">
                <a:latin typeface="Arial" panose="020B0604020202020204" pitchFamily="34" charset="0"/>
                <a:cs typeface="Arial" panose="020B0604020202020204" pitchFamily="34" charset="0"/>
              </a:rPr>
              <a:t>kumartarna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Yaitya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Miyurna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ngadludlu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tampinthi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iyangka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yalaka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Parnaku</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kumartarna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yarta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Kanthi</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Partu-arra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kuma</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Warrunangku</a:t>
            </a:r>
            <a:r>
              <a:rPr lang="en-AU" sz="11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83AD214C-E542-D844-CC66-B0DDE4DFD430}"/>
              </a:ext>
            </a:extLst>
          </p:cNvPr>
          <p:cNvSpPr txBox="1"/>
          <p:nvPr userDrawn="1"/>
        </p:nvSpPr>
        <p:spPr>
          <a:xfrm>
            <a:off x="6177516" y="6487691"/>
            <a:ext cx="5053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200" i="1" dirty="0">
                <a:latin typeface="Arial"/>
                <a:cs typeface="Arial"/>
              </a:rPr>
              <a:t>Artwork: 'Caring for Country', courtesy of Arrernte man Scott Rathman</a:t>
            </a:r>
            <a:endParaRPr lang="en-US" sz="1200" dirty="0"/>
          </a:p>
        </p:txBody>
      </p:sp>
    </p:spTree>
    <p:extLst>
      <p:ext uri="{BB962C8B-B14F-4D97-AF65-F5344CB8AC3E}">
        <p14:creationId xmlns:p14="http://schemas.microsoft.com/office/powerpoint/2010/main" val="316565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a For meetings held on BOANDIK land – ie EPA office in Mt Gambier">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DE600D8-7742-40F8-A59C-6D773EF76A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3836874-64F1-D396-2142-93F5410736E8}"/>
              </a:ext>
            </a:extLst>
          </p:cNvPr>
          <p:cNvSpPr txBox="1"/>
          <p:nvPr userDrawn="1"/>
        </p:nvSpPr>
        <p:spPr>
          <a:xfrm>
            <a:off x="1339702" y="2336393"/>
            <a:ext cx="5772787" cy="2185214"/>
          </a:xfrm>
          <a:prstGeom prst="rect">
            <a:avLst/>
          </a:prstGeom>
          <a:noFill/>
        </p:spPr>
        <p:txBody>
          <a:bodyPr wrap="square" lIns="91440" tIns="45720" rIns="91440" bIns="45720" rtlCol="0" anchor="t">
            <a:spAutoFit/>
          </a:bodyPr>
          <a:lstStyle/>
          <a:p>
            <a:pPr>
              <a:spcAft>
                <a:spcPts val="1200"/>
              </a:spcAft>
            </a:pPr>
            <a:r>
              <a:rPr lang="en-AU" b="1" dirty="0">
                <a:latin typeface="Arial"/>
                <a:cs typeface="Arial"/>
              </a:rPr>
              <a:t>Acknowledgement of Country</a:t>
            </a:r>
            <a:endParaRPr lang="en-AU" b="1" dirty="0">
              <a:latin typeface="Arial" panose="020B0604020202020204" pitchFamily="34" charset="0"/>
              <a:cs typeface="Arial" panose="020B0604020202020204" pitchFamily="34" charset="0"/>
            </a:endParaRPr>
          </a:p>
          <a:p>
            <a:endParaRPr lang="en-AU" dirty="0"/>
          </a:p>
          <a:p>
            <a:r>
              <a:rPr lang="en-AU" dirty="0">
                <a:latin typeface="Arial"/>
                <a:cs typeface="Arial"/>
              </a:rPr>
              <a:t>I would like to acknowledge the traditional owners of the land on which we meet today and pay my respects to their Elders past and present and extend that respect to other Aboriginal and Torres Strait Islander people who are present today.</a:t>
            </a:r>
          </a:p>
        </p:txBody>
      </p:sp>
      <p:sp>
        <p:nvSpPr>
          <p:cNvPr id="8" name="TextBox 7">
            <a:extLst>
              <a:ext uri="{FF2B5EF4-FFF2-40B4-BE49-F238E27FC236}">
                <a16:creationId xmlns:a16="http://schemas.microsoft.com/office/drawing/2014/main" id="{75D2893E-65CF-AB5C-82DE-E8DF7CAA864C}"/>
              </a:ext>
            </a:extLst>
          </p:cNvPr>
          <p:cNvSpPr txBox="1"/>
          <p:nvPr userDrawn="1"/>
        </p:nvSpPr>
        <p:spPr>
          <a:xfrm>
            <a:off x="1339702" y="6275590"/>
            <a:ext cx="768733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200" i="1" dirty="0">
                <a:latin typeface="Arial"/>
                <a:cs typeface="Arial"/>
              </a:rPr>
              <a:t>Artwork: 'Caring for Country', courtesy of Arrernte man Scott Rathman</a:t>
            </a:r>
            <a:endParaRPr lang="en-US" sz="1200" dirty="0"/>
          </a:p>
        </p:txBody>
      </p:sp>
    </p:spTree>
    <p:extLst>
      <p:ext uri="{BB962C8B-B14F-4D97-AF65-F5344CB8AC3E}">
        <p14:creationId xmlns:p14="http://schemas.microsoft.com/office/powerpoint/2010/main" val="51890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b For meetings held on BOANDIK land – ie EPA offices in Mt Gambi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8E1B-6240-43A7-9F92-7C7C012CE8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pic>
        <p:nvPicPr>
          <p:cNvPr id="3" name="Picture 2">
            <a:extLst>
              <a:ext uri="{FF2B5EF4-FFF2-40B4-BE49-F238E27FC236}">
                <a16:creationId xmlns:a16="http://schemas.microsoft.com/office/drawing/2014/main" id="{DC23292A-B3A1-4352-9FE2-F7769E8AE3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D34784D-7478-03D3-757A-E1F85DFD9ECC}"/>
              </a:ext>
            </a:extLst>
          </p:cNvPr>
          <p:cNvSpPr txBox="1"/>
          <p:nvPr userDrawn="1"/>
        </p:nvSpPr>
        <p:spPr>
          <a:xfrm>
            <a:off x="6178206" y="2336393"/>
            <a:ext cx="5772787" cy="2185214"/>
          </a:xfrm>
          <a:prstGeom prst="rect">
            <a:avLst/>
          </a:prstGeom>
          <a:noFill/>
        </p:spPr>
        <p:txBody>
          <a:bodyPr wrap="square" lIns="91440" tIns="45720" rIns="91440" bIns="45720" rtlCol="0" anchor="t">
            <a:spAutoFit/>
          </a:bodyPr>
          <a:lstStyle/>
          <a:p>
            <a:pPr>
              <a:spcAft>
                <a:spcPts val="1200"/>
              </a:spcAft>
            </a:pPr>
            <a:r>
              <a:rPr lang="en-AU" b="1" dirty="0">
                <a:latin typeface="Arial"/>
                <a:cs typeface="Arial"/>
              </a:rPr>
              <a:t>Acknowledgement of Country</a:t>
            </a:r>
            <a:endParaRPr lang="en-AU" b="1" dirty="0">
              <a:latin typeface="Arial" panose="020B0604020202020204" pitchFamily="34" charset="0"/>
              <a:cs typeface="Arial" panose="020B0604020202020204" pitchFamily="34" charset="0"/>
            </a:endParaRPr>
          </a:p>
          <a:p>
            <a:endParaRPr lang="en-AU" dirty="0"/>
          </a:p>
          <a:p>
            <a:r>
              <a:rPr lang="en-AU" dirty="0">
                <a:latin typeface="Arial"/>
                <a:cs typeface="Arial"/>
              </a:rPr>
              <a:t>I would like to acknowledge the traditional owners of the land on which we meet today and pay my respects to their Elders past and present and extend that respect to other Aboriginal and Torres Strait Islander people who are present today.</a:t>
            </a:r>
          </a:p>
        </p:txBody>
      </p:sp>
      <p:sp>
        <p:nvSpPr>
          <p:cNvPr id="6" name="TextBox 5">
            <a:extLst>
              <a:ext uri="{FF2B5EF4-FFF2-40B4-BE49-F238E27FC236}">
                <a16:creationId xmlns:a16="http://schemas.microsoft.com/office/drawing/2014/main" id="{D6C9132E-A4DF-EFFC-47FA-7E0C90B38FDC}"/>
              </a:ext>
            </a:extLst>
          </p:cNvPr>
          <p:cNvSpPr txBox="1"/>
          <p:nvPr userDrawn="1"/>
        </p:nvSpPr>
        <p:spPr>
          <a:xfrm>
            <a:off x="6178206" y="6487691"/>
            <a:ext cx="5053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200" i="1" dirty="0">
                <a:latin typeface="Arial"/>
                <a:cs typeface="Arial"/>
              </a:rPr>
              <a:t>Artwork: 'Caring for Country', courtesy of Arrernte man Scott Rathman</a:t>
            </a:r>
            <a:endParaRPr lang="en-US" sz="1200" dirty="0"/>
          </a:p>
        </p:txBody>
      </p:sp>
    </p:spTree>
    <p:extLst>
      <p:ext uri="{BB962C8B-B14F-4D97-AF65-F5344CB8AC3E}">
        <p14:creationId xmlns:p14="http://schemas.microsoft.com/office/powerpoint/2010/main" val="341647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Background and items for discussion</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604947"/>
            <a:ext cx="9326407" cy="4295775"/>
          </a:xfrm>
          <a:prstGeom prst="rect">
            <a:avLst/>
          </a:prstGeom>
        </p:spPr>
        <p:txBody>
          <a:bodyPr lIns="0" tIns="0" rIns="0" bIns="0"/>
          <a:lstStyle>
            <a:lvl1pPr marL="285750" indent="-285750">
              <a:lnSpc>
                <a:spcPct val="100000"/>
              </a:lnSpc>
              <a:spcBef>
                <a:spcPts val="1500"/>
              </a:spcBef>
              <a:buFont typeface="Arial" panose="020B0604020202020204" pitchFamily="34" charset="0"/>
              <a:buChar char="•"/>
              <a:defRPr sz="1800" baseline="0">
                <a:solidFill>
                  <a:srgbClr val="FFFF00"/>
                </a:solidFill>
              </a:defRPr>
            </a:lvl1pPr>
            <a:lvl2pPr marL="457200" indent="0">
              <a:buNone/>
              <a:defRPr lang="en-US" sz="1800" kern="1200" dirty="0" smtClean="0">
                <a:solidFill>
                  <a:srgbClr val="E08636"/>
                </a:solidFill>
                <a:latin typeface="+mn-lt"/>
                <a:ea typeface="+mn-ea"/>
                <a:cs typeface="+mn-cs"/>
              </a:defRPr>
            </a:lvl2pPr>
            <a:lvl3pPr marL="742950" indent="-285750">
              <a:defRPr sz="1800">
                <a:solidFill>
                  <a:schemeClr val="bg1"/>
                </a:solidFill>
              </a:defRPr>
            </a:lvl3pPr>
          </a:lstStyle>
          <a:p>
            <a:pPr lvl="0"/>
            <a:r>
              <a:rPr lang="en-US" dirty="0"/>
              <a:t>Letter from Sally Smith to Kathryn Bellette on 2 March 2023</a:t>
            </a:r>
          </a:p>
          <a:p>
            <a:pPr lvl="1"/>
            <a:r>
              <a:rPr lang="en-US" dirty="0"/>
              <a:t>Review aims to:</a:t>
            </a:r>
          </a:p>
          <a:p>
            <a:pPr lvl="2"/>
            <a:r>
              <a:rPr lang="en-US" dirty="0"/>
              <a:t>Reduce overall no. of referrals to State agencies</a:t>
            </a:r>
          </a:p>
          <a:p>
            <a:pPr lvl="2"/>
            <a:r>
              <a:rPr lang="en-US" dirty="0"/>
              <a:t>Reduce no. of RFIs</a:t>
            </a:r>
          </a:p>
          <a:p>
            <a:pPr lvl="2"/>
            <a:r>
              <a:rPr lang="en-US" dirty="0"/>
              <a:t>Reduce referral body response times</a:t>
            </a:r>
          </a:p>
          <a:p>
            <a:pPr lvl="2"/>
            <a:r>
              <a:rPr lang="en-US" dirty="0"/>
              <a:t>Reduce no. of applications being processed as Performance Assessed</a:t>
            </a:r>
          </a:p>
          <a:p>
            <a:pPr lvl="2"/>
            <a:r>
              <a:rPr lang="en-US" dirty="0"/>
              <a:t>Create more certainty for everyone</a:t>
            </a:r>
          </a:p>
          <a:p>
            <a:pPr marL="457200" lvl="1" indent="0" algn="l" defTabSz="457200" rtl="0" eaLnBrk="1" latinLnBrk="0" hangingPunct="1">
              <a:spcBef>
                <a:spcPct val="20000"/>
              </a:spcBef>
              <a:buFont typeface="Arial"/>
              <a:buNone/>
            </a:pPr>
            <a:r>
              <a:rPr lang="en-US" dirty="0"/>
              <a:t>Questions:</a:t>
            </a:r>
          </a:p>
          <a:p>
            <a:pPr lvl="2"/>
            <a:r>
              <a:rPr lang="en-US" dirty="0"/>
              <a:t>Are EPA’s current DA referrals relevant and effective?</a:t>
            </a:r>
          </a:p>
          <a:p>
            <a:pPr lvl="2"/>
            <a:r>
              <a:rPr lang="en-US" dirty="0"/>
              <a:t>What, if any, changes need to be made to referrals?</a:t>
            </a:r>
          </a:p>
          <a:p>
            <a:pPr lvl="2"/>
            <a:r>
              <a:rPr lang="en-US" dirty="0"/>
              <a:t>What suggestions do we have for improvements?</a:t>
            </a:r>
          </a:p>
          <a:p>
            <a:pPr lvl="2"/>
            <a:r>
              <a:rPr lang="en-US" dirty="0"/>
              <a:t>Is the e-Planning system working as originally expected?</a:t>
            </a:r>
          </a:p>
          <a:p>
            <a:pPr lvl="2"/>
            <a:r>
              <a:rPr lang="en-US" dirty="0"/>
              <a:t>What technical enhancements could be made to </a:t>
            </a:r>
            <a:r>
              <a:rPr lang="en-US" dirty="0" err="1"/>
              <a:t>PlanSA</a:t>
            </a:r>
            <a:r>
              <a:rPr lang="en-US" dirty="0"/>
              <a:t>?</a:t>
            </a:r>
          </a:p>
          <a:p>
            <a:pPr lvl="2"/>
            <a:r>
              <a:rPr lang="en-US" dirty="0"/>
              <a:t>What are our training needs?</a:t>
            </a:r>
          </a:p>
          <a:p>
            <a:pPr lvl="0"/>
            <a:r>
              <a:rPr lang="en-US" dirty="0"/>
              <a:t>Meeting with Tom Victory, Margaret Smith, Cassia Byrne on 29 March 2023</a:t>
            </a:r>
          </a:p>
          <a:p>
            <a:pPr lvl="2"/>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extLst>
      <p:ext uri="{BB962C8B-B14F-4D97-AF65-F5344CB8AC3E}">
        <p14:creationId xmlns:p14="http://schemas.microsoft.com/office/powerpoint/2010/main" val="217553120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a For meetings held on BOANDIK land – ie EPA office in Mt Gambier">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DE600D8-7742-40F8-A59C-6D773EF76A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3836874-64F1-D396-2142-93F5410736E8}"/>
              </a:ext>
            </a:extLst>
          </p:cNvPr>
          <p:cNvSpPr txBox="1"/>
          <p:nvPr userDrawn="1"/>
        </p:nvSpPr>
        <p:spPr>
          <a:xfrm>
            <a:off x="1339702" y="2336393"/>
            <a:ext cx="5772787" cy="2185214"/>
          </a:xfrm>
          <a:prstGeom prst="rect">
            <a:avLst/>
          </a:prstGeom>
          <a:noFill/>
        </p:spPr>
        <p:txBody>
          <a:bodyPr wrap="square" lIns="91440" tIns="45720" rIns="91440" bIns="45720" rtlCol="0" anchor="t">
            <a:spAutoFit/>
          </a:bodyPr>
          <a:lstStyle/>
          <a:p>
            <a:pPr>
              <a:spcAft>
                <a:spcPts val="1200"/>
              </a:spcAft>
            </a:pPr>
            <a:r>
              <a:rPr lang="en-AU" b="1" dirty="0">
                <a:latin typeface="Arial"/>
                <a:cs typeface="Arial"/>
              </a:rPr>
              <a:t>Acknowledgement of Country</a:t>
            </a:r>
            <a:endParaRPr lang="en-AU" b="1" dirty="0">
              <a:latin typeface="Arial" panose="020B0604020202020204" pitchFamily="34" charset="0"/>
              <a:cs typeface="Arial" panose="020B0604020202020204" pitchFamily="34" charset="0"/>
            </a:endParaRPr>
          </a:p>
          <a:p>
            <a:endParaRPr lang="en-AU" dirty="0"/>
          </a:p>
          <a:p>
            <a:r>
              <a:rPr lang="en-AU" dirty="0">
                <a:latin typeface="Arial"/>
                <a:cs typeface="Arial"/>
              </a:rPr>
              <a:t>I would like to acknowledge the traditional owners of the land on which we meet today and pay my respects to their Elders past and present and extend that respect to other Aboriginal and Torres Strait Islander people who are present today.</a:t>
            </a:r>
          </a:p>
        </p:txBody>
      </p:sp>
      <p:sp>
        <p:nvSpPr>
          <p:cNvPr id="8" name="TextBox 7">
            <a:extLst>
              <a:ext uri="{FF2B5EF4-FFF2-40B4-BE49-F238E27FC236}">
                <a16:creationId xmlns:a16="http://schemas.microsoft.com/office/drawing/2014/main" id="{75D2893E-65CF-AB5C-82DE-E8DF7CAA864C}"/>
              </a:ext>
            </a:extLst>
          </p:cNvPr>
          <p:cNvSpPr txBox="1"/>
          <p:nvPr userDrawn="1"/>
        </p:nvSpPr>
        <p:spPr>
          <a:xfrm>
            <a:off x="1339702" y="6275590"/>
            <a:ext cx="768733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200" i="1" dirty="0">
                <a:latin typeface="Arial"/>
                <a:cs typeface="Arial"/>
              </a:rPr>
              <a:t>Artwork: 'Caring for Country', courtesy of Arrernte man Scott Rathman</a:t>
            </a:r>
            <a:endParaRPr lang="en-US" sz="1200" dirty="0"/>
          </a:p>
        </p:txBody>
      </p:sp>
      <p:sp>
        <p:nvSpPr>
          <p:cNvPr id="2" name="TextBox 1">
            <a:extLst>
              <a:ext uri="{FF2B5EF4-FFF2-40B4-BE49-F238E27FC236}">
                <a16:creationId xmlns:a16="http://schemas.microsoft.com/office/drawing/2014/main" id="{D5323822-E256-8787-E5ED-E8D56DD08011}"/>
              </a:ext>
            </a:extLst>
          </p:cNvPr>
          <p:cNvSpPr txBox="1"/>
          <p:nvPr userDrawn="1"/>
        </p:nvSpPr>
        <p:spPr>
          <a:xfrm>
            <a:off x="1339702" y="303029"/>
            <a:ext cx="661522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FF0000"/>
                </a:solidFill>
                <a:cs typeface="Calibri"/>
              </a:rPr>
              <a:t>Use this acknowledgement if you are elsewhere, or unsure</a:t>
            </a:r>
          </a:p>
          <a:p>
            <a:r>
              <a:rPr lang="en-US" sz="1200" i="1" dirty="0">
                <a:solidFill>
                  <a:srgbClr val="FF0000"/>
                </a:solidFill>
                <a:cs typeface="Calibri"/>
              </a:rPr>
              <a:t>Other versions for </a:t>
            </a:r>
            <a:r>
              <a:rPr lang="en-US" sz="1200" b="1" i="1" dirty="0">
                <a:solidFill>
                  <a:srgbClr val="FF0000"/>
                </a:solidFill>
                <a:cs typeface="Calibri"/>
              </a:rPr>
              <a:t>Outside of Adelaide </a:t>
            </a:r>
            <a:r>
              <a:rPr lang="en-US" sz="1200" i="1" dirty="0">
                <a:solidFill>
                  <a:srgbClr val="FF0000"/>
                </a:solidFill>
                <a:cs typeface="Calibri"/>
              </a:rPr>
              <a:t>available </a:t>
            </a:r>
            <a:r>
              <a:rPr lang="en-US" sz="1200" i="1" dirty="0">
                <a:solidFill>
                  <a:srgbClr val="FF0000"/>
                </a:solidFill>
                <a:cs typeface="Calibri"/>
                <a:hlinkClick r:id="rId3"/>
              </a:rPr>
              <a:t>here</a:t>
            </a:r>
            <a:r>
              <a:rPr lang="en-US" sz="1200" i="1" dirty="0">
                <a:solidFill>
                  <a:srgbClr val="FF0000"/>
                </a:solidFill>
                <a:cs typeface="Calibri"/>
              </a:rPr>
              <a:t> (Statement of Acknowledgement PDF) </a:t>
            </a:r>
          </a:p>
          <a:p>
            <a:r>
              <a:rPr lang="en-US" sz="1200" i="1" dirty="0">
                <a:solidFill>
                  <a:srgbClr val="FF0000"/>
                </a:solidFill>
                <a:cs typeface="Calibri"/>
              </a:rPr>
              <a:t>(Remember to remove this wording from your presentation)</a:t>
            </a:r>
            <a:endParaRPr lang="en-US" sz="1400" i="1" dirty="0">
              <a:solidFill>
                <a:srgbClr val="FF0000"/>
              </a:solidFill>
              <a:cs typeface="Calibri"/>
            </a:endParaRPr>
          </a:p>
        </p:txBody>
      </p:sp>
    </p:spTree>
    <p:extLst>
      <p:ext uri="{BB962C8B-B14F-4D97-AF65-F5344CB8AC3E}">
        <p14:creationId xmlns:p14="http://schemas.microsoft.com/office/powerpoint/2010/main" val="364246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b For meetings held on BOANDIK land – ie EPA offices in Mt Gambi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8E1B-6240-43A7-9F92-7C7C012CE8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pic>
        <p:nvPicPr>
          <p:cNvPr id="3" name="Picture 2">
            <a:extLst>
              <a:ext uri="{FF2B5EF4-FFF2-40B4-BE49-F238E27FC236}">
                <a16:creationId xmlns:a16="http://schemas.microsoft.com/office/drawing/2014/main" id="{DC23292A-B3A1-4352-9FE2-F7769E8AE3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D34784D-7478-03D3-757A-E1F85DFD9ECC}"/>
              </a:ext>
            </a:extLst>
          </p:cNvPr>
          <p:cNvSpPr txBox="1"/>
          <p:nvPr userDrawn="1"/>
        </p:nvSpPr>
        <p:spPr>
          <a:xfrm>
            <a:off x="6178206" y="2336393"/>
            <a:ext cx="5772787" cy="2185214"/>
          </a:xfrm>
          <a:prstGeom prst="rect">
            <a:avLst/>
          </a:prstGeom>
          <a:noFill/>
        </p:spPr>
        <p:txBody>
          <a:bodyPr wrap="square" lIns="91440" tIns="45720" rIns="91440" bIns="45720" rtlCol="0" anchor="t">
            <a:spAutoFit/>
          </a:bodyPr>
          <a:lstStyle/>
          <a:p>
            <a:pPr>
              <a:spcAft>
                <a:spcPts val="1200"/>
              </a:spcAft>
            </a:pPr>
            <a:r>
              <a:rPr lang="en-AU" b="1" dirty="0">
                <a:latin typeface="Arial"/>
                <a:cs typeface="Arial"/>
              </a:rPr>
              <a:t>Acknowledgement of Country</a:t>
            </a:r>
            <a:endParaRPr lang="en-AU" b="1" dirty="0">
              <a:latin typeface="Arial" panose="020B0604020202020204" pitchFamily="34" charset="0"/>
              <a:cs typeface="Arial" panose="020B0604020202020204" pitchFamily="34" charset="0"/>
            </a:endParaRPr>
          </a:p>
          <a:p>
            <a:endParaRPr lang="en-AU" dirty="0"/>
          </a:p>
          <a:p>
            <a:r>
              <a:rPr lang="en-AU" dirty="0">
                <a:latin typeface="Arial"/>
                <a:cs typeface="Arial"/>
              </a:rPr>
              <a:t>I would like to acknowledge the traditional owners of the land on which we meet today and pay my respects to their Elders past and present and extend that respect to other Aboriginal and Torres Strait Islander people who are present today.</a:t>
            </a:r>
          </a:p>
        </p:txBody>
      </p:sp>
      <p:sp>
        <p:nvSpPr>
          <p:cNvPr id="6" name="TextBox 5">
            <a:extLst>
              <a:ext uri="{FF2B5EF4-FFF2-40B4-BE49-F238E27FC236}">
                <a16:creationId xmlns:a16="http://schemas.microsoft.com/office/drawing/2014/main" id="{D6C9132E-A4DF-EFFC-47FA-7E0C90B38FDC}"/>
              </a:ext>
            </a:extLst>
          </p:cNvPr>
          <p:cNvSpPr txBox="1"/>
          <p:nvPr userDrawn="1"/>
        </p:nvSpPr>
        <p:spPr>
          <a:xfrm>
            <a:off x="6178206" y="6487691"/>
            <a:ext cx="5053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200" i="1" dirty="0">
                <a:latin typeface="Arial"/>
                <a:cs typeface="Arial"/>
              </a:rPr>
              <a:t>Artwork: 'Caring for Country', courtesy of Arrernte man Scott Rathman</a:t>
            </a:r>
            <a:endParaRPr lang="en-US" sz="1200" dirty="0"/>
          </a:p>
        </p:txBody>
      </p:sp>
      <p:sp>
        <p:nvSpPr>
          <p:cNvPr id="7" name="TextBox 6">
            <a:extLst>
              <a:ext uri="{FF2B5EF4-FFF2-40B4-BE49-F238E27FC236}">
                <a16:creationId xmlns:a16="http://schemas.microsoft.com/office/drawing/2014/main" id="{74871EB1-D0E6-8C9F-16F4-856D4AB839D0}"/>
              </a:ext>
            </a:extLst>
          </p:cNvPr>
          <p:cNvSpPr txBox="1"/>
          <p:nvPr userDrawn="1"/>
        </p:nvSpPr>
        <p:spPr>
          <a:xfrm>
            <a:off x="6177516" y="90378"/>
            <a:ext cx="594780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rgbClr val="FF0000"/>
                </a:solidFill>
                <a:cs typeface="Calibri"/>
              </a:rPr>
              <a:t>Use this acknowledgement elsewhere, or if you are unsure</a:t>
            </a:r>
          </a:p>
          <a:p>
            <a:r>
              <a:rPr lang="en-US" sz="1050" i="1" dirty="0">
                <a:solidFill>
                  <a:srgbClr val="FF0000"/>
                </a:solidFill>
                <a:cs typeface="Calibri"/>
              </a:rPr>
              <a:t>Other versions for </a:t>
            </a:r>
            <a:r>
              <a:rPr lang="en-US" sz="1050" b="1" i="1" dirty="0">
                <a:solidFill>
                  <a:srgbClr val="FF0000"/>
                </a:solidFill>
                <a:cs typeface="Calibri"/>
              </a:rPr>
              <a:t>Outside of Adelaide </a:t>
            </a:r>
            <a:r>
              <a:rPr lang="en-US" sz="1050" i="1" dirty="0">
                <a:solidFill>
                  <a:srgbClr val="FF0000"/>
                </a:solidFill>
                <a:cs typeface="Calibri"/>
              </a:rPr>
              <a:t>available </a:t>
            </a:r>
            <a:r>
              <a:rPr lang="en-US" sz="1050" i="1" dirty="0">
                <a:solidFill>
                  <a:srgbClr val="FF0000"/>
                </a:solidFill>
                <a:cs typeface="Calibri"/>
                <a:hlinkClick r:id="rId3"/>
              </a:rPr>
              <a:t>here</a:t>
            </a:r>
            <a:r>
              <a:rPr lang="en-US" sz="1050" i="1" dirty="0">
                <a:solidFill>
                  <a:srgbClr val="FF0000"/>
                </a:solidFill>
                <a:cs typeface="Calibri"/>
              </a:rPr>
              <a:t> (Statement of Acknowledgement PDF) </a:t>
            </a:r>
          </a:p>
          <a:p>
            <a:r>
              <a:rPr lang="en-US" sz="1050" i="1" dirty="0">
                <a:solidFill>
                  <a:srgbClr val="FF0000"/>
                </a:solidFill>
                <a:cs typeface="Calibri"/>
              </a:rPr>
              <a:t>(Remember to remove this wording from your presentation)</a:t>
            </a:r>
          </a:p>
        </p:txBody>
      </p:sp>
    </p:spTree>
    <p:extLst>
      <p:ext uri="{BB962C8B-B14F-4D97-AF65-F5344CB8AC3E}">
        <p14:creationId xmlns:p14="http://schemas.microsoft.com/office/powerpoint/2010/main" val="151934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hasCustomPrompt="1"/>
          </p:nvPr>
        </p:nvSpPr>
        <p:spPr>
          <a:xfrm>
            <a:off x="624001" y="720001"/>
            <a:ext cx="8771012" cy="695775"/>
          </a:xfrm>
          <a:prstGeom prst="rect">
            <a:avLst/>
          </a:prstGeom>
        </p:spPr>
        <p:txBody>
          <a:bodyPr lIns="0" tIns="0" rIns="0" bIns="0"/>
          <a:lstStyle>
            <a:lvl1pPr algn="l">
              <a:defRPr sz="3600" b="1" i="0" spc="-100" baseline="0">
                <a:solidFill>
                  <a:schemeClr val="bg1"/>
                </a:solidFill>
              </a:defRPr>
            </a:lvl1pPr>
          </a:lstStyle>
          <a:p>
            <a:r>
              <a:rPr lang="en-US" dirty="0"/>
              <a:t>Headline TBC</a:t>
            </a:r>
          </a:p>
        </p:txBody>
      </p:sp>
      <p:sp>
        <p:nvSpPr>
          <p:cNvPr id="16" name="Slide Number Placeholder 6"/>
          <p:cNvSpPr txBox="1">
            <a:spLocks/>
          </p:cNvSpPr>
          <p:nvPr userDrawn="1"/>
        </p:nvSpPr>
        <p:spPr>
          <a:xfrm>
            <a:off x="8737600" y="637328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BDB77DAC-C1E2-D24F-885F-7AB118076DD4}" type="slidenum">
              <a:rPr lang="en-US" sz="1100" smtClean="0">
                <a:solidFill>
                  <a:schemeClr val="bg1"/>
                </a:solidFill>
                <a:latin typeface="Arial"/>
                <a:cs typeface="Arial"/>
              </a:rPr>
              <a:t>‹#›</a:t>
            </a:fld>
            <a:endParaRPr lang="en-US" sz="1100" dirty="0">
              <a:solidFill>
                <a:schemeClr val="bg1"/>
              </a:solidFill>
              <a:latin typeface="Arial"/>
              <a:cs typeface="Arial"/>
            </a:endParaRPr>
          </a:p>
        </p:txBody>
      </p:sp>
      <p:sp>
        <p:nvSpPr>
          <p:cNvPr id="17" name="TextBox 16"/>
          <p:cNvSpPr txBox="1"/>
          <p:nvPr userDrawn="1"/>
        </p:nvSpPr>
        <p:spPr>
          <a:xfrm>
            <a:off x="624001" y="6480000"/>
            <a:ext cx="4963239" cy="149684"/>
          </a:xfrm>
          <a:prstGeom prst="rect">
            <a:avLst/>
          </a:prstGeom>
          <a:noFill/>
        </p:spPr>
        <p:txBody>
          <a:bodyPr wrap="square" lIns="0" tIns="0" rIns="0" bIns="26316" rtlCol="0" anchor="t" anchorCtr="0">
            <a:spAutoFit/>
          </a:bodyPr>
          <a:lstStyle/>
          <a:p>
            <a:r>
              <a:rPr lang="en-GB" sz="800" dirty="0">
                <a:solidFill>
                  <a:schemeClr val="bg1"/>
                </a:solidFill>
                <a:latin typeface="+mn-lt"/>
                <a:cs typeface="Arial"/>
              </a:rPr>
              <a:t>Environment Protection Authority South Australia</a:t>
            </a:r>
            <a:endParaRPr lang="en-GB" sz="800" b="1" dirty="0">
              <a:solidFill>
                <a:schemeClr val="bg1"/>
              </a:solidFill>
              <a:latin typeface="+mn-lt"/>
              <a:cs typeface="Arial"/>
            </a:endParaRPr>
          </a:p>
        </p:txBody>
      </p:sp>
      <p:sp>
        <p:nvSpPr>
          <p:cNvPr id="19" name="Content Placeholder 18"/>
          <p:cNvSpPr>
            <a:spLocks noGrp="1"/>
          </p:cNvSpPr>
          <p:nvPr>
            <p:ph sz="quarter" idx="10" hasCustomPrompt="1"/>
          </p:nvPr>
        </p:nvSpPr>
        <p:spPr>
          <a:xfrm>
            <a:off x="624417" y="1800001"/>
            <a:ext cx="9326407" cy="4295775"/>
          </a:xfrm>
          <a:prstGeom prst="rect">
            <a:avLst/>
          </a:prstGeom>
        </p:spPr>
        <p:txBody>
          <a:bodyPr lIns="0" tIns="0" rIns="0" bIns="0"/>
          <a:lstStyle>
            <a:lvl1pPr marL="0" indent="0">
              <a:lnSpc>
                <a:spcPct val="100000"/>
              </a:lnSpc>
              <a:spcBef>
                <a:spcPts val="1500"/>
              </a:spcBef>
              <a:buFontTx/>
              <a:buNone/>
              <a:defRPr sz="1800" baseline="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84571" b="78413"/>
          <a:stretch/>
        </p:blipFill>
        <p:spPr>
          <a:xfrm>
            <a:off x="10519954" y="0"/>
            <a:ext cx="1410788" cy="14804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720163"/>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70" r:id="rId3"/>
    <p:sldLayoutId id="2147483668" r:id="rId4"/>
    <p:sldLayoutId id="2147483675" r:id="rId5"/>
    <p:sldLayoutId id="2147483676" r:id="rId6"/>
    <p:sldLayoutId id="2147483674" r:id="rId7"/>
    <p:sldLayoutId id="2147483671" r:id="rId8"/>
    <p:sldLayoutId id="2147483666"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49" r:id="rId21"/>
    <p:sldLayoutId id="2147483650" r:id="rId22"/>
    <p:sldLayoutId id="2147483651" r:id="rId23"/>
    <p:sldLayoutId id="2147483652" r:id="rId24"/>
    <p:sldLayoutId id="2147483664" r:id="rId2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hyperlink" Target="https://engage.epa.sa.gov.au/adbri-birkenhead"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926285" y="5001979"/>
            <a:ext cx="4453303" cy="1535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endParaRPr lang="en-AU" altLang="en-US" sz="1400" b="1" dirty="0">
              <a:solidFill>
                <a:schemeClr val="bg2">
                  <a:lumMod val="20000"/>
                  <a:lumOff val="80000"/>
                </a:schemeClr>
              </a:solidFill>
            </a:endParaRPr>
          </a:p>
        </p:txBody>
      </p:sp>
      <p:sp>
        <p:nvSpPr>
          <p:cNvPr id="6" name="TextBox 5"/>
          <p:cNvSpPr txBox="1"/>
          <p:nvPr/>
        </p:nvSpPr>
        <p:spPr>
          <a:xfrm>
            <a:off x="548727" y="1495095"/>
            <a:ext cx="7454754" cy="3332606"/>
          </a:xfrm>
          <a:prstGeom prst="rect">
            <a:avLst/>
          </a:prstGeom>
          <a:noFill/>
        </p:spPr>
        <p:txBody>
          <a:bodyPr wrap="square" lIns="0" tIns="0" rIns="0" bIns="26316" rtlCol="0" anchor="t" anchorCtr="0">
            <a:spAutoFit/>
          </a:bodyPr>
          <a:lstStyle/>
          <a:p>
            <a:pPr>
              <a:lnSpc>
                <a:spcPts val="3736"/>
              </a:lnSpc>
            </a:pPr>
            <a:r>
              <a:rPr lang="en-GB" sz="4000" b="1" spc="-150" dirty="0" smtClean="0">
                <a:solidFill>
                  <a:schemeClr val="bg1"/>
                </a:solidFill>
                <a:latin typeface="Arial"/>
                <a:cs typeface="Arial"/>
              </a:rPr>
              <a:t>EPA Update for the </a:t>
            </a:r>
            <a:r>
              <a:rPr lang="en-GB" sz="4000" b="1" spc="-150" dirty="0" err="1" smtClean="0">
                <a:solidFill>
                  <a:schemeClr val="bg1"/>
                </a:solidFill>
                <a:latin typeface="Arial"/>
                <a:cs typeface="Arial"/>
              </a:rPr>
              <a:t>Adbri</a:t>
            </a:r>
            <a:r>
              <a:rPr lang="en-GB" sz="4000" b="1" spc="-150" dirty="0" smtClean="0">
                <a:solidFill>
                  <a:schemeClr val="bg1"/>
                </a:solidFill>
                <a:latin typeface="Arial"/>
                <a:cs typeface="Arial"/>
              </a:rPr>
              <a:t> CLG</a:t>
            </a:r>
            <a:endParaRPr lang="en-GB" sz="4000" b="1" spc="-150" dirty="0">
              <a:solidFill>
                <a:schemeClr val="bg1"/>
              </a:solidFill>
              <a:latin typeface="Arial"/>
              <a:cs typeface="Arial"/>
            </a:endParaRPr>
          </a:p>
          <a:p>
            <a:pPr>
              <a:spcBef>
                <a:spcPts val="600"/>
              </a:spcBef>
            </a:pPr>
            <a:r>
              <a:rPr lang="en-GB" spc="-20" dirty="0" smtClean="0">
                <a:solidFill>
                  <a:schemeClr val="bg1"/>
                </a:solidFill>
                <a:latin typeface="Arial"/>
                <a:cs typeface="Arial"/>
              </a:rPr>
              <a:t>22 July 2024</a:t>
            </a:r>
            <a:endParaRPr lang="en-GB" spc="-20" dirty="0">
              <a:solidFill>
                <a:schemeClr val="bg1"/>
              </a:solidFill>
              <a:latin typeface="Arial"/>
              <a:cs typeface="Arial"/>
            </a:endParaRPr>
          </a:p>
          <a:p>
            <a:pPr>
              <a:spcBef>
                <a:spcPts val="600"/>
              </a:spcBef>
            </a:pPr>
            <a:endParaRPr lang="en-GB" b="1" spc="-20" dirty="0" smtClean="0">
              <a:solidFill>
                <a:schemeClr val="bg1"/>
              </a:solidFill>
              <a:latin typeface="Arial"/>
              <a:cs typeface="Arial"/>
            </a:endParaRPr>
          </a:p>
          <a:p>
            <a:pPr>
              <a:spcBef>
                <a:spcPts val="600"/>
              </a:spcBef>
            </a:pPr>
            <a:endParaRPr lang="en-GB" b="1" spc="-20" dirty="0">
              <a:solidFill>
                <a:schemeClr val="bg1"/>
              </a:solidFill>
              <a:latin typeface="Arial"/>
              <a:cs typeface="Arial"/>
            </a:endParaRPr>
          </a:p>
          <a:p>
            <a:pPr>
              <a:spcBef>
                <a:spcPts val="600"/>
              </a:spcBef>
            </a:pPr>
            <a:endParaRPr lang="en-GB" b="1" spc="-20" dirty="0" smtClean="0">
              <a:solidFill>
                <a:schemeClr val="bg1"/>
              </a:solidFill>
              <a:latin typeface="Arial"/>
              <a:cs typeface="Arial"/>
            </a:endParaRPr>
          </a:p>
          <a:p>
            <a:pPr>
              <a:spcBef>
                <a:spcPts val="600"/>
              </a:spcBef>
            </a:pPr>
            <a:endParaRPr lang="en-GB" b="1" spc="-20" dirty="0">
              <a:solidFill>
                <a:schemeClr val="bg1"/>
              </a:solidFill>
              <a:latin typeface="Arial"/>
              <a:cs typeface="Arial"/>
            </a:endParaRPr>
          </a:p>
          <a:p>
            <a:pPr>
              <a:spcBef>
                <a:spcPts val="600"/>
              </a:spcBef>
            </a:pPr>
            <a:endParaRPr lang="en-GB" b="1" spc="-20" dirty="0" smtClean="0">
              <a:solidFill>
                <a:schemeClr val="bg1"/>
              </a:solidFill>
              <a:latin typeface="Arial"/>
              <a:cs typeface="Arial"/>
            </a:endParaRPr>
          </a:p>
          <a:p>
            <a:pPr>
              <a:spcBef>
                <a:spcPts val="600"/>
              </a:spcBef>
            </a:pPr>
            <a:endParaRPr lang="en-GB" b="1" spc="-20" dirty="0" smtClean="0">
              <a:solidFill>
                <a:schemeClr val="bg1"/>
              </a:solidFill>
              <a:latin typeface="Arial"/>
              <a:cs typeface="Arial"/>
            </a:endParaRPr>
          </a:p>
          <a:p>
            <a:pPr>
              <a:spcBef>
                <a:spcPts val="600"/>
              </a:spcBef>
            </a:pPr>
            <a:endParaRPr lang="en-GB" b="1" spc="-20" dirty="0">
              <a:solidFill>
                <a:schemeClr val="bg1"/>
              </a:solidFill>
              <a:latin typeface="Arial"/>
              <a:cs typeface="Arial"/>
            </a:endParaRPr>
          </a:p>
        </p:txBody>
      </p:sp>
    </p:spTree>
    <p:extLst>
      <p:ext uri="{BB962C8B-B14F-4D97-AF65-F5344CB8AC3E}">
        <p14:creationId xmlns:p14="http://schemas.microsoft.com/office/powerpoint/2010/main" val="1981250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Environmental sampling – </a:t>
            </a:r>
            <a:r>
              <a:rPr lang="en-AU" dirty="0" smtClean="0"/>
              <a:t>quartz results </a:t>
            </a:r>
            <a:endParaRPr lang="en-AU" dirty="0"/>
          </a:p>
        </p:txBody>
      </p:sp>
      <p:sp>
        <p:nvSpPr>
          <p:cNvPr id="3" name="Content Placeholder 2"/>
          <p:cNvSpPr>
            <a:spLocks noGrp="1"/>
          </p:cNvSpPr>
          <p:nvPr>
            <p:ph sz="quarter" idx="10"/>
          </p:nvPr>
        </p:nvSpPr>
        <p:spPr/>
        <p:txBody>
          <a:bodyPr/>
          <a:lstStyle/>
          <a:p>
            <a:endParaRPr lang="en-AU" sz="2000" dirty="0"/>
          </a:p>
          <a:p>
            <a:pPr marL="285750" indent="-285750">
              <a:buFont typeface="Arial" panose="020B0604020202020204" pitchFamily="34" charset="0"/>
              <a:buChar char="•"/>
            </a:pPr>
            <a:r>
              <a:rPr lang="en-US" sz="2000" b="1" i="1" dirty="0" smtClean="0"/>
              <a:t>Quartz</a:t>
            </a:r>
            <a:r>
              <a:rPr lang="en-US" sz="2000" b="1" dirty="0"/>
              <a:t> </a:t>
            </a:r>
            <a:r>
              <a:rPr lang="en-US" sz="2000" dirty="0" smtClean="0"/>
              <a:t>(SiO</a:t>
            </a:r>
            <a:r>
              <a:rPr lang="en-US" sz="2000" baseline="-25000" dirty="0" smtClean="0"/>
              <a:t>2</a:t>
            </a:r>
            <a:r>
              <a:rPr lang="en-US" sz="2000" dirty="0" smtClean="0"/>
              <a:t>, the </a:t>
            </a:r>
            <a:r>
              <a:rPr lang="en-US" sz="2000" dirty="0"/>
              <a:t>most common mineral on earth and major component of normal dust) generally increased with increasing distance from the </a:t>
            </a:r>
            <a:r>
              <a:rPr lang="en-US" sz="2000" dirty="0" err="1" smtClean="0"/>
              <a:t>Adbri</a:t>
            </a:r>
            <a:r>
              <a:rPr lang="en-US" sz="2000" dirty="0" smtClean="0"/>
              <a:t> facility</a:t>
            </a:r>
            <a:r>
              <a:rPr lang="en-US" sz="2000" dirty="0"/>
              <a:t>. </a:t>
            </a:r>
            <a:endParaRPr lang="en-US" sz="2000" dirty="0" smtClean="0"/>
          </a:p>
          <a:p>
            <a:pPr marL="285750" indent="-285750">
              <a:buFont typeface="Arial" panose="020B0604020202020204" pitchFamily="34" charset="0"/>
              <a:buChar char="•"/>
            </a:pPr>
            <a:r>
              <a:rPr lang="en-US" sz="2000" dirty="0" smtClean="0"/>
              <a:t>The sampling indicated that quartz concentration increased in the samples taken further away </a:t>
            </a:r>
            <a:r>
              <a:rPr lang="en-US" sz="2000" dirty="0"/>
              <a:t>from the </a:t>
            </a:r>
            <a:r>
              <a:rPr lang="en-US" sz="2000" dirty="0" err="1" smtClean="0"/>
              <a:t>Adbri</a:t>
            </a:r>
            <a:r>
              <a:rPr lang="en-US" sz="2000" dirty="0" smtClean="0"/>
              <a:t> </a:t>
            </a:r>
            <a:r>
              <a:rPr lang="en-US" sz="2000" dirty="0"/>
              <a:t>facility. The amount of quartz in the samples ranged between </a:t>
            </a:r>
            <a:r>
              <a:rPr lang="en-US" sz="2000" dirty="0" smtClean="0"/>
              <a:t>16% </a:t>
            </a:r>
            <a:r>
              <a:rPr lang="en-US" sz="2000" dirty="0"/>
              <a:t>to </a:t>
            </a:r>
            <a:r>
              <a:rPr lang="en-US" sz="2000" dirty="0" smtClean="0"/>
              <a:t>71%. </a:t>
            </a:r>
            <a:endParaRPr lang="en-AU" sz="2000" dirty="0"/>
          </a:p>
        </p:txBody>
      </p:sp>
      <p:pic>
        <p:nvPicPr>
          <p:cNvPr id="4" name="Picture 3"/>
          <p:cNvPicPr>
            <a:picLocks noChangeAspect="1"/>
          </p:cNvPicPr>
          <p:nvPr/>
        </p:nvPicPr>
        <p:blipFill>
          <a:blip r:embed="rId2"/>
          <a:stretch>
            <a:fillRect/>
          </a:stretch>
        </p:blipFill>
        <p:spPr>
          <a:xfrm>
            <a:off x="6009968" y="1588330"/>
            <a:ext cx="6100916" cy="5202276"/>
          </a:xfrm>
          <a:prstGeom prst="rect">
            <a:avLst/>
          </a:prstGeom>
        </p:spPr>
      </p:pic>
      <p:sp>
        <p:nvSpPr>
          <p:cNvPr id="5" name="Freeform 4"/>
          <p:cNvSpPr/>
          <p:nvPr/>
        </p:nvSpPr>
        <p:spPr>
          <a:xfrm>
            <a:off x="8936182" y="3682531"/>
            <a:ext cx="623454" cy="1837120"/>
          </a:xfrm>
          <a:custGeom>
            <a:avLst/>
            <a:gdLst>
              <a:gd name="connsiteX0" fmla="*/ 24938 w 681644"/>
              <a:gd name="connsiteY0" fmla="*/ 49883 h 1837120"/>
              <a:gd name="connsiteX1" fmla="*/ 24938 w 681644"/>
              <a:gd name="connsiteY1" fmla="*/ 49883 h 1837120"/>
              <a:gd name="connsiteX2" fmla="*/ 83127 w 681644"/>
              <a:gd name="connsiteY2" fmla="*/ 8320 h 1837120"/>
              <a:gd name="connsiteX3" fmla="*/ 108065 w 681644"/>
              <a:gd name="connsiteY3" fmla="*/ 7 h 1837120"/>
              <a:gd name="connsiteX4" fmla="*/ 440574 w 681644"/>
              <a:gd name="connsiteY4" fmla="*/ 16633 h 1837120"/>
              <a:gd name="connsiteX5" fmla="*/ 490451 w 681644"/>
              <a:gd name="connsiteY5" fmla="*/ 33258 h 1837120"/>
              <a:gd name="connsiteX6" fmla="*/ 540327 w 681644"/>
              <a:gd name="connsiteY6" fmla="*/ 58196 h 1837120"/>
              <a:gd name="connsiteX7" fmla="*/ 556953 w 681644"/>
              <a:gd name="connsiteY7" fmla="*/ 74822 h 1837120"/>
              <a:gd name="connsiteX8" fmla="*/ 581891 w 681644"/>
              <a:gd name="connsiteY8" fmla="*/ 83134 h 1837120"/>
              <a:gd name="connsiteX9" fmla="*/ 598516 w 681644"/>
              <a:gd name="connsiteY9" fmla="*/ 133011 h 1837120"/>
              <a:gd name="connsiteX10" fmla="*/ 615142 w 681644"/>
              <a:gd name="connsiteY10" fmla="*/ 149636 h 1837120"/>
              <a:gd name="connsiteX11" fmla="*/ 623454 w 681644"/>
              <a:gd name="connsiteY11" fmla="*/ 216138 h 1837120"/>
              <a:gd name="connsiteX12" fmla="*/ 631767 w 681644"/>
              <a:gd name="connsiteY12" fmla="*/ 241076 h 1837120"/>
              <a:gd name="connsiteX13" fmla="*/ 656705 w 681644"/>
              <a:gd name="connsiteY13" fmla="*/ 315891 h 1837120"/>
              <a:gd name="connsiteX14" fmla="*/ 665018 w 681644"/>
              <a:gd name="connsiteY14" fmla="*/ 365767 h 1837120"/>
              <a:gd name="connsiteX15" fmla="*/ 681644 w 681644"/>
              <a:gd name="connsiteY15" fmla="*/ 482145 h 1837120"/>
              <a:gd name="connsiteX16" fmla="*/ 665018 w 681644"/>
              <a:gd name="connsiteY16" fmla="*/ 565273 h 1837120"/>
              <a:gd name="connsiteX17" fmla="*/ 648393 w 681644"/>
              <a:gd name="connsiteY17" fmla="*/ 590211 h 1837120"/>
              <a:gd name="connsiteX18" fmla="*/ 640080 w 681644"/>
              <a:gd name="connsiteY18" fmla="*/ 1122225 h 1837120"/>
              <a:gd name="connsiteX19" fmla="*/ 631767 w 681644"/>
              <a:gd name="connsiteY19" fmla="*/ 1147163 h 1837120"/>
              <a:gd name="connsiteX20" fmla="*/ 623454 w 681644"/>
              <a:gd name="connsiteY20" fmla="*/ 1512923 h 1837120"/>
              <a:gd name="connsiteX21" fmla="*/ 606829 w 681644"/>
              <a:gd name="connsiteY21" fmla="*/ 1546174 h 1837120"/>
              <a:gd name="connsiteX22" fmla="*/ 598516 w 681644"/>
              <a:gd name="connsiteY22" fmla="*/ 1670865 h 1837120"/>
              <a:gd name="connsiteX23" fmla="*/ 581891 w 681644"/>
              <a:gd name="connsiteY23" fmla="*/ 1687491 h 1837120"/>
              <a:gd name="connsiteX24" fmla="*/ 573578 w 681644"/>
              <a:gd name="connsiteY24" fmla="*/ 1712429 h 1837120"/>
              <a:gd name="connsiteX25" fmla="*/ 548640 w 681644"/>
              <a:gd name="connsiteY25" fmla="*/ 1729054 h 1837120"/>
              <a:gd name="connsiteX26" fmla="*/ 532014 w 681644"/>
              <a:gd name="connsiteY26" fmla="*/ 1745680 h 1837120"/>
              <a:gd name="connsiteX27" fmla="*/ 498764 w 681644"/>
              <a:gd name="connsiteY27" fmla="*/ 1778931 h 1837120"/>
              <a:gd name="connsiteX28" fmla="*/ 465513 w 681644"/>
              <a:gd name="connsiteY28" fmla="*/ 1812182 h 1837120"/>
              <a:gd name="connsiteX29" fmla="*/ 448887 w 681644"/>
              <a:gd name="connsiteY29" fmla="*/ 1828807 h 1837120"/>
              <a:gd name="connsiteX30" fmla="*/ 423949 w 681644"/>
              <a:gd name="connsiteY30" fmla="*/ 1837120 h 1837120"/>
              <a:gd name="connsiteX31" fmla="*/ 332509 w 681644"/>
              <a:gd name="connsiteY31" fmla="*/ 1828807 h 1837120"/>
              <a:gd name="connsiteX32" fmla="*/ 282633 w 681644"/>
              <a:gd name="connsiteY32" fmla="*/ 1803869 h 1837120"/>
              <a:gd name="connsiteX33" fmla="*/ 257694 w 681644"/>
              <a:gd name="connsiteY33" fmla="*/ 1795556 h 1837120"/>
              <a:gd name="connsiteX34" fmla="*/ 216131 w 681644"/>
              <a:gd name="connsiteY34" fmla="*/ 1762305 h 1837120"/>
              <a:gd name="connsiteX35" fmla="*/ 157942 w 681644"/>
              <a:gd name="connsiteY35" fmla="*/ 1729054 h 1837120"/>
              <a:gd name="connsiteX36" fmla="*/ 141316 w 681644"/>
              <a:gd name="connsiteY36" fmla="*/ 1712429 h 1837120"/>
              <a:gd name="connsiteX37" fmla="*/ 133004 w 681644"/>
              <a:gd name="connsiteY37" fmla="*/ 1687491 h 1837120"/>
              <a:gd name="connsiteX38" fmla="*/ 99753 w 681644"/>
              <a:gd name="connsiteY38" fmla="*/ 1645927 h 1837120"/>
              <a:gd name="connsiteX39" fmla="*/ 83127 w 681644"/>
              <a:gd name="connsiteY39" fmla="*/ 1596051 h 1837120"/>
              <a:gd name="connsiteX40" fmla="*/ 74814 w 681644"/>
              <a:gd name="connsiteY40" fmla="*/ 1554487 h 1837120"/>
              <a:gd name="connsiteX41" fmla="*/ 58189 w 681644"/>
              <a:gd name="connsiteY41" fmla="*/ 1529549 h 1837120"/>
              <a:gd name="connsiteX42" fmla="*/ 66502 w 681644"/>
              <a:gd name="connsiteY42" fmla="*/ 1429796 h 1837120"/>
              <a:gd name="connsiteX43" fmla="*/ 74814 w 681644"/>
              <a:gd name="connsiteY43" fmla="*/ 1404858 h 1837120"/>
              <a:gd name="connsiteX44" fmla="*/ 66502 w 681644"/>
              <a:gd name="connsiteY44" fmla="*/ 955971 h 1837120"/>
              <a:gd name="connsiteX45" fmla="*/ 49876 w 681644"/>
              <a:gd name="connsiteY45" fmla="*/ 789716 h 1837120"/>
              <a:gd name="connsiteX46" fmla="*/ 41564 w 681644"/>
              <a:gd name="connsiteY46" fmla="*/ 706589 h 1837120"/>
              <a:gd name="connsiteX47" fmla="*/ 24938 w 681644"/>
              <a:gd name="connsiteY47" fmla="*/ 615149 h 1837120"/>
              <a:gd name="connsiteX48" fmla="*/ 16625 w 681644"/>
              <a:gd name="connsiteY48" fmla="*/ 573585 h 1837120"/>
              <a:gd name="connsiteX49" fmla="*/ 0 w 681644"/>
              <a:gd name="connsiteY49" fmla="*/ 465520 h 1837120"/>
              <a:gd name="connsiteX50" fmla="*/ 8313 w 681644"/>
              <a:gd name="connsiteY50" fmla="*/ 116385 h 1837120"/>
              <a:gd name="connsiteX51" fmla="*/ 33251 w 681644"/>
              <a:gd name="connsiteY51" fmla="*/ 108073 h 1837120"/>
              <a:gd name="connsiteX52" fmla="*/ 24938 w 681644"/>
              <a:gd name="connsiteY52" fmla="*/ 49883 h 18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1644" h="1837120">
                <a:moveTo>
                  <a:pt x="24938" y="49883"/>
                </a:moveTo>
                <a:lnTo>
                  <a:pt x="24938" y="49883"/>
                </a:lnTo>
                <a:cubicBezTo>
                  <a:pt x="44334" y="36029"/>
                  <a:pt x="62688" y="20584"/>
                  <a:pt x="83127" y="8320"/>
                </a:cubicBezTo>
                <a:cubicBezTo>
                  <a:pt x="90641" y="3812"/>
                  <a:pt x="99305" y="-197"/>
                  <a:pt x="108065" y="7"/>
                </a:cubicBezTo>
                <a:cubicBezTo>
                  <a:pt x="219010" y="2587"/>
                  <a:pt x="329738" y="11091"/>
                  <a:pt x="440574" y="16633"/>
                </a:cubicBezTo>
                <a:cubicBezTo>
                  <a:pt x="457200" y="22175"/>
                  <a:pt x="475869" y="23537"/>
                  <a:pt x="490451" y="33258"/>
                </a:cubicBezTo>
                <a:cubicBezTo>
                  <a:pt x="522680" y="54743"/>
                  <a:pt x="505911" y="46724"/>
                  <a:pt x="540327" y="58196"/>
                </a:cubicBezTo>
                <a:cubicBezTo>
                  <a:pt x="545869" y="63738"/>
                  <a:pt x="550232" y="70790"/>
                  <a:pt x="556953" y="74822"/>
                </a:cubicBezTo>
                <a:cubicBezTo>
                  <a:pt x="564467" y="79330"/>
                  <a:pt x="576798" y="76004"/>
                  <a:pt x="581891" y="83134"/>
                </a:cubicBezTo>
                <a:cubicBezTo>
                  <a:pt x="592077" y="97395"/>
                  <a:pt x="586124" y="120619"/>
                  <a:pt x="598516" y="133011"/>
                </a:cubicBezTo>
                <a:lnTo>
                  <a:pt x="615142" y="149636"/>
                </a:lnTo>
                <a:cubicBezTo>
                  <a:pt x="617913" y="171803"/>
                  <a:pt x="619458" y="194159"/>
                  <a:pt x="623454" y="216138"/>
                </a:cubicBezTo>
                <a:cubicBezTo>
                  <a:pt x="625021" y="224759"/>
                  <a:pt x="630049" y="232484"/>
                  <a:pt x="631767" y="241076"/>
                </a:cubicBezTo>
                <a:cubicBezTo>
                  <a:pt x="645899" y="311735"/>
                  <a:pt x="624342" y="283526"/>
                  <a:pt x="656705" y="315891"/>
                </a:cubicBezTo>
                <a:cubicBezTo>
                  <a:pt x="659476" y="332516"/>
                  <a:pt x="663049" y="349028"/>
                  <a:pt x="665018" y="365767"/>
                </a:cubicBezTo>
                <a:cubicBezTo>
                  <a:pt x="678264" y="478351"/>
                  <a:pt x="662467" y="424617"/>
                  <a:pt x="681644" y="482145"/>
                </a:cubicBezTo>
                <a:cubicBezTo>
                  <a:pt x="678580" y="503591"/>
                  <a:pt x="676625" y="542058"/>
                  <a:pt x="665018" y="565273"/>
                </a:cubicBezTo>
                <a:cubicBezTo>
                  <a:pt x="660550" y="574209"/>
                  <a:pt x="653935" y="581898"/>
                  <a:pt x="648393" y="590211"/>
                </a:cubicBezTo>
                <a:cubicBezTo>
                  <a:pt x="645622" y="767549"/>
                  <a:pt x="645372" y="944944"/>
                  <a:pt x="640080" y="1122225"/>
                </a:cubicBezTo>
                <a:cubicBezTo>
                  <a:pt x="639819" y="1130983"/>
                  <a:pt x="632140" y="1138409"/>
                  <a:pt x="631767" y="1147163"/>
                </a:cubicBezTo>
                <a:cubicBezTo>
                  <a:pt x="626582" y="1269004"/>
                  <a:pt x="631061" y="1391209"/>
                  <a:pt x="623454" y="1512923"/>
                </a:cubicBezTo>
                <a:cubicBezTo>
                  <a:pt x="622681" y="1525291"/>
                  <a:pt x="612371" y="1535090"/>
                  <a:pt x="606829" y="1546174"/>
                </a:cubicBezTo>
                <a:cubicBezTo>
                  <a:pt x="604058" y="1587738"/>
                  <a:pt x="605755" y="1629843"/>
                  <a:pt x="598516" y="1670865"/>
                </a:cubicBezTo>
                <a:cubicBezTo>
                  <a:pt x="597154" y="1678583"/>
                  <a:pt x="585923" y="1680771"/>
                  <a:pt x="581891" y="1687491"/>
                </a:cubicBezTo>
                <a:cubicBezTo>
                  <a:pt x="577383" y="1695005"/>
                  <a:pt x="579052" y="1705587"/>
                  <a:pt x="573578" y="1712429"/>
                </a:cubicBezTo>
                <a:cubicBezTo>
                  <a:pt x="567337" y="1720230"/>
                  <a:pt x="556441" y="1722813"/>
                  <a:pt x="548640" y="1729054"/>
                </a:cubicBezTo>
                <a:cubicBezTo>
                  <a:pt x="542520" y="1733950"/>
                  <a:pt x="537556" y="1740138"/>
                  <a:pt x="532014" y="1745680"/>
                </a:cubicBezTo>
                <a:cubicBezTo>
                  <a:pt x="515390" y="1795555"/>
                  <a:pt x="537556" y="1751222"/>
                  <a:pt x="498764" y="1778931"/>
                </a:cubicBezTo>
                <a:cubicBezTo>
                  <a:pt x="486009" y="1788042"/>
                  <a:pt x="476597" y="1801098"/>
                  <a:pt x="465513" y="1812182"/>
                </a:cubicBezTo>
                <a:cubicBezTo>
                  <a:pt x="459971" y="1817724"/>
                  <a:pt x="456322" y="1826329"/>
                  <a:pt x="448887" y="1828807"/>
                </a:cubicBezTo>
                <a:lnTo>
                  <a:pt x="423949" y="1837120"/>
                </a:lnTo>
                <a:cubicBezTo>
                  <a:pt x="393469" y="1834349"/>
                  <a:pt x="362807" y="1833135"/>
                  <a:pt x="332509" y="1828807"/>
                </a:cubicBezTo>
                <a:cubicBezTo>
                  <a:pt x="303258" y="1824628"/>
                  <a:pt x="308973" y="1817039"/>
                  <a:pt x="282633" y="1803869"/>
                </a:cubicBezTo>
                <a:cubicBezTo>
                  <a:pt x="274795" y="1799950"/>
                  <a:pt x="265532" y="1799475"/>
                  <a:pt x="257694" y="1795556"/>
                </a:cubicBezTo>
                <a:cubicBezTo>
                  <a:pt x="223576" y="1778497"/>
                  <a:pt x="241906" y="1782925"/>
                  <a:pt x="216131" y="1762305"/>
                </a:cubicBezTo>
                <a:cubicBezTo>
                  <a:pt x="173631" y="1728304"/>
                  <a:pt x="209123" y="1763174"/>
                  <a:pt x="157942" y="1729054"/>
                </a:cubicBezTo>
                <a:cubicBezTo>
                  <a:pt x="151421" y="1724707"/>
                  <a:pt x="146858" y="1717971"/>
                  <a:pt x="141316" y="1712429"/>
                </a:cubicBezTo>
                <a:cubicBezTo>
                  <a:pt x="138545" y="1704116"/>
                  <a:pt x="137512" y="1695005"/>
                  <a:pt x="133004" y="1687491"/>
                </a:cubicBezTo>
                <a:cubicBezTo>
                  <a:pt x="103390" y="1638133"/>
                  <a:pt x="128277" y="1710105"/>
                  <a:pt x="99753" y="1645927"/>
                </a:cubicBezTo>
                <a:cubicBezTo>
                  <a:pt x="92635" y="1629913"/>
                  <a:pt x="86564" y="1613235"/>
                  <a:pt x="83127" y="1596051"/>
                </a:cubicBezTo>
                <a:cubicBezTo>
                  <a:pt x="80356" y="1582196"/>
                  <a:pt x="79775" y="1567716"/>
                  <a:pt x="74814" y="1554487"/>
                </a:cubicBezTo>
                <a:cubicBezTo>
                  <a:pt x="71306" y="1545133"/>
                  <a:pt x="63731" y="1537862"/>
                  <a:pt x="58189" y="1529549"/>
                </a:cubicBezTo>
                <a:cubicBezTo>
                  <a:pt x="60960" y="1496298"/>
                  <a:pt x="62092" y="1462870"/>
                  <a:pt x="66502" y="1429796"/>
                </a:cubicBezTo>
                <a:cubicBezTo>
                  <a:pt x="67660" y="1421111"/>
                  <a:pt x="74814" y="1413620"/>
                  <a:pt x="74814" y="1404858"/>
                </a:cubicBezTo>
                <a:cubicBezTo>
                  <a:pt x="74814" y="1255203"/>
                  <a:pt x="72564" y="1105503"/>
                  <a:pt x="66502" y="955971"/>
                </a:cubicBezTo>
                <a:cubicBezTo>
                  <a:pt x="64246" y="900322"/>
                  <a:pt x="55418" y="845134"/>
                  <a:pt x="49876" y="789716"/>
                </a:cubicBezTo>
                <a:cubicBezTo>
                  <a:pt x="47105" y="762007"/>
                  <a:pt x="47025" y="733895"/>
                  <a:pt x="41564" y="706589"/>
                </a:cubicBezTo>
                <a:cubicBezTo>
                  <a:pt x="21030" y="603919"/>
                  <a:pt x="46210" y="732140"/>
                  <a:pt x="24938" y="615149"/>
                </a:cubicBezTo>
                <a:cubicBezTo>
                  <a:pt x="22410" y="601248"/>
                  <a:pt x="19152" y="587486"/>
                  <a:pt x="16625" y="573585"/>
                </a:cubicBezTo>
                <a:cubicBezTo>
                  <a:pt x="8940" y="531316"/>
                  <a:pt x="6224" y="509084"/>
                  <a:pt x="0" y="465520"/>
                </a:cubicBezTo>
                <a:cubicBezTo>
                  <a:pt x="2771" y="349142"/>
                  <a:pt x="-2469" y="232296"/>
                  <a:pt x="8313" y="116385"/>
                </a:cubicBezTo>
                <a:cubicBezTo>
                  <a:pt x="9125" y="107660"/>
                  <a:pt x="28743" y="115587"/>
                  <a:pt x="33251" y="108073"/>
                </a:cubicBezTo>
                <a:cubicBezTo>
                  <a:pt x="38954" y="98569"/>
                  <a:pt x="26324" y="59581"/>
                  <a:pt x="24938" y="49883"/>
                </a:cubicBezTo>
                <a:close/>
              </a:path>
            </a:pathLst>
          </a:cu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49963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Environment Protection Order </a:t>
            </a:r>
            <a:endParaRPr lang="en-AU" dirty="0"/>
          </a:p>
        </p:txBody>
      </p:sp>
      <p:sp>
        <p:nvSpPr>
          <p:cNvPr id="3" name="Content Placeholder 2"/>
          <p:cNvSpPr>
            <a:spLocks noGrp="1"/>
          </p:cNvSpPr>
          <p:nvPr>
            <p:ph sz="quarter" idx="10"/>
          </p:nvPr>
        </p:nvSpPr>
        <p:spPr/>
        <p:txBody>
          <a:bodyPr/>
          <a:lstStyle/>
          <a:p>
            <a:pPr marL="285750" indent="-285750">
              <a:buFont typeface="Arial" panose="020B0604020202020204" pitchFamily="34" charset="0"/>
              <a:buChar char="•"/>
            </a:pPr>
            <a:r>
              <a:rPr lang="en-US" sz="2000" dirty="0"/>
              <a:t>The EPA </a:t>
            </a:r>
            <a:r>
              <a:rPr lang="en-US" sz="2000" dirty="0" smtClean="0"/>
              <a:t>issued </a:t>
            </a:r>
            <a:r>
              <a:rPr lang="en-US" sz="2000" dirty="0" err="1"/>
              <a:t>Adbri</a:t>
            </a:r>
            <a:r>
              <a:rPr lang="en-US" sz="2000" dirty="0"/>
              <a:t> an EPO on 18 July 2024. A copy of the EPO is available on the EPA website at </a:t>
            </a:r>
            <a:r>
              <a:rPr lang="en-US" sz="2000" dirty="0">
                <a:solidFill>
                  <a:schemeClr val="accent5">
                    <a:lumMod val="20000"/>
                    <a:lumOff val="80000"/>
                  </a:schemeClr>
                </a:solidFill>
              </a:rPr>
              <a:t>www.epa.sa.gov.au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An Environment </a:t>
            </a:r>
            <a:r>
              <a:rPr lang="en-US" sz="2000" dirty="0"/>
              <a:t>P</a:t>
            </a:r>
            <a:r>
              <a:rPr lang="en-US" sz="2000" dirty="0" smtClean="0"/>
              <a:t>rotection Order </a:t>
            </a:r>
            <a:r>
              <a:rPr lang="en-US" sz="2000" dirty="0"/>
              <a:t>(EPO</a:t>
            </a:r>
            <a:r>
              <a:rPr lang="en-US" sz="2000" dirty="0" smtClean="0"/>
              <a:t>) is a legal directive from the EPA that requires </a:t>
            </a:r>
            <a:r>
              <a:rPr lang="en-US" sz="2000" dirty="0"/>
              <a:t>a person or company to undertake actions to remedy a risk or prevent </a:t>
            </a:r>
            <a:r>
              <a:rPr lang="en-US" sz="2000" dirty="0" smtClean="0"/>
              <a:t>environmental </a:t>
            </a:r>
            <a:r>
              <a:rPr lang="en-US" sz="2000" dirty="0"/>
              <a:t>harm. </a:t>
            </a: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AU" sz="2000" dirty="0" smtClean="0"/>
              <a:t>An EPO is issued pursuant to Section 93 of the</a:t>
            </a:r>
            <a:r>
              <a:rPr lang="en-AU" sz="2000" i="1" dirty="0" smtClean="0"/>
              <a:t> Environment Protection Act 1993.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AU" sz="2000" dirty="0" smtClean="0"/>
          </a:p>
          <a:p>
            <a:pPr marL="285750" indent="-285750">
              <a:buFont typeface="Arial" panose="020B0604020202020204" pitchFamily="34" charset="0"/>
              <a:buChar char="•"/>
            </a:pPr>
            <a:endParaRPr lang="en-AU" dirty="0"/>
          </a:p>
          <a:p>
            <a:endParaRPr lang="en-AU" dirty="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61638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Environment Protection Order </a:t>
            </a:r>
          </a:p>
        </p:txBody>
      </p:sp>
      <p:sp>
        <p:nvSpPr>
          <p:cNvPr id="3" name="Content Placeholder 2"/>
          <p:cNvSpPr>
            <a:spLocks noGrp="1"/>
          </p:cNvSpPr>
          <p:nvPr>
            <p:ph sz="quarter" idx="10"/>
          </p:nvPr>
        </p:nvSpPr>
        <p:spPr/>
        <p:txBody>
          <a:bodyPr/>
          <a:lstStyle/>
          <a:p>
            <a:pPr marL="285750" indent="-285750">
              <a:buFont typeface="Arial" panose="020B0604020202020204" pitchFamily="34" charset="0"/>
              <a:buChar char="•"/>
            </a:pPr>
            <a:r>
              <a:rPr lang="en-US" sz="2000" dirty="0" smtClean="0"/>
              <a:t>The EPO requires </a:t>
            </a:r>
            <a:r>
              <a:rPr lang="en-US" sz="2000" dirty="0" err="1" smtClean="0"/>
              <a:t>Adbri</a:t>
            </a:r>
            <a:r>
              <a:rPr lang="en-US" sz="2000" dirty="0" smtClean="0"/>
              <a:t> to p</a:t>
            </a:r>
            <a:r>
              <a:rPr lang="en-AU" sz="2000" dirty="0" err="1"/>
              <a:t>rovide</a:t>
            </a:r>
            <a:r>
              <a:rPr lang="en-AU" sz="2000" dirty="0"/>
              <a:t> to the EPA, a revised version of the Air Particulate Mitigations Options report to the EPA’s satisfaction. </a:t>
            </a:r>
            <a:r>
              <a:rPr lang="en-AU" sz="2000" b="1" dirty="0"/>
              <a:t>Compliance date 30 September 2024.</a:t>
            </a:r>
            <a:r>
              <a:rPr lang="en-AU" sz="2000" b="1" dirty="0">
                <a:solidFill>
                  <a:srgbClr val="FF0000"/>
                </a:solidFill>
              </a:rPr>
              <a:t> </a:t>
            </a:r>
          </a:p>
          <a:p>
            <a:pPr marL="285750" indent="-285750">
              <a:buFont typeface="Arial" panose="020B0604020202020204" pitchFamily="34" charset="0"/>
              <a:buChar char="•"/>
            </a:pPr>
            <a:r>
              <a:rPr lang="en-US" sz="2000" dirty="0"/>
              <a:t>The EPO requires </a:t>
            </a:r>
            <a:r>
              <a:rPr lang="en-US" sz="2000" dirty="0" err="1"/>
              <a:t>Adbri</a:t>
            </a:r>
            <a:r>
              <a:rPr lang="en-US" sz="2000" dirty="0"/>
              <a:t> </a:t>
            </a:r>
            <a:r>
              <a:rPr lang="en-US" sz="2000" dirty="0" smtClean="0"/>
              <a:t>to provide to</a:t>
            </a:r>
            <a:r>
              <a:rPr lang="en-AU" sz="2000" dirty="0" smtClean="0"/>
              <a:t> </a:t>
            </a:r>
            <a:r>
              <a:rPr lang="en-AU" sz="2000" dirty="0"/>
              <a:t>the EPA a revised version of the Environment Improvement Programme (EIP) to the EPA’s satisfaction. </a:t>
            </a:r>
            <a:r>
              <a:rPr lang="en-AU" sz="2000" b="1" dirty="0"/>
              <a:t>Compliance date 31 October 2024. </a:t>
            </a:r>
          </a:p>
          <a:p>
            <a:pPr marL="285750" indent="-285750">
              <a:buFont typeface="Arial" panose="020B0604020202020204" pitchFamily="34" charset="0"/>
              <a:buChar char="•"/>
            </a:pPr>
            <a:r>
              <a:rPr lang="en-AU" sz="2000" dirty="0"/>
              <a:t>The EPO specifies the reasons why these documents were not to EPA satisfaction, and clarifies what must be included in revised versions. </a:t>
            </a:r>
            <a:endParaRPr lang="en-AU" sz="2000" dirty="0" smtClean="0"/>
          </a:p>
          <a:p>
            <a:pPr marL="285750" indent="-285750">
              <a:buFont typeface="Arial" panose="020B0604020202020204" pitchFamily="34" charset="0"/>
              <a:buChar char="•"/>
            </a:pPr>
            <a:r>
              <a:rPr lang="en-AU" sz="2000" dirty="0" smtClean="0"/>
              <a:t>A person to whom an EPO is issued must comply with the EPO. Penalties apply if the EPO is not complied with. </a:t>
            </a:r>
            <a:endParaRPr lang="en-AU" dirty="0"/>
          </a:p>
        </p:txBody>
      </p:sp>
    </p:spTree>
    <p:extLst>
      <p:ext uri="{BB962C8B-B14F-4D97-AF65-F5344CB8AC3E}">
        <p14:creationId xmlns:p14="http://schemas.microsoft.com/office/powerpoint/2010/main" val="3129800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112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417" y="879563"/>
            <a:ext cx="9478644" cy="695775"/>
          </a:xfrm>
        </p:spPr>
        <p:txBody>
          <a:bodyPr/>
          <a:lstStyle/>
          <a:p>
            <a:r>
              <a:rPr lang="en-AU" sz="3200" dirty="0" smtClean="0"/>
              <a:t>EPA regulatory actions (May to July 2024)</a:t>
            </a:r>
            <a:endParaRPr lang="en-AU" sz="3200" dirty="0"/>
          </a:p>
        </p:txBody>
      </p:sp>
      <p:sp>
        <p:nvSpPr>
          <p:cNvPr id="3" name="Content Placeholder 2"/>
          <p:cNvSpPr>
            <a:spLocks noGrp="1"/>
          </p:cNvSpPr>
          <p:nvPr>
            <p:ph sz="quarter" idx="10"/>
          </p:nvPr>
        </p:nvSpPr>
        <p:spPr>
          <a:xfrm>
            <a:off x="624417" y="1737478"/>
            <a:ext cx="10895460" cy="4530461"/>
          </a:xfrm>
        </p:spPr>
        <p:txBody>
          <a:bodyPr/>
          <a:lstStyle/>
          <a:p>
            <a:pPr marL="285750" lvl="0" indent="-285750">
              <a:buFont typeface="Arial" panose="020B0604020202020204" pitchFamily="34" charset="0"/>
              <a:buChar char="•"/>
            </a:pPr>
            <a:r>
              <a:rPr lang="en-AU" sz="2000" dirty="0" smtClean="0"/>
              <a:t>A </a:t>
            </a:r>
            <a:r>
              <a:rPr lang="en-AU" sz="2000" dirty="0"/>
              <a:t>number of extensive site inspections of the </a:t>
            </a:r>
            <a:r>
              <a:rPr lang="en-AU" sz="2000" dirty="0" err="1"/>
              <a:t>Adbri</a:t>
            </a:r>
            <a:r>
              <a:rPr lang="en-AU" sz="2000" dirty="0"/>
              <a:t> </a:t>
            </a:r>
            <a:r>
              <a:rPr lang="en-AU" sz="2000" dirty="0" smtClean="0"/>
              <a:t>facility. </a:t>
            </a:r>
          </a:p>
          <a:p>
            <a:pPr marL="285750" lvl="0" indent="-285750">
              <a:buFont typeface="Arial" panose="020B0604020202020204" pitchFamily="34" charset="0"/>
              <a:buChar char="•"/>
            </a:pPr>
            <a:r>
              <a:rPr lang="en-AU" sz="2000" dirty="0" smtClean="0"/>
              <a:t>Increased </a:t>
            </a:r>
            <a:r>
              <a:rPr lang="en-AU" sz="2000" dirty="0"/>
              <a:t>surveillance/environmental </a:t>
            </a:r>
            <a:r>
              <a:rPr lang="en-AU" sz="2000" dirty="0" smtClean="0"/>
              <a:t>observations. </a:t>
            </a:r>
          </a:p>
          <a:p>
            <a:pPr marL="285750" lvl="0" indent="-285750">
              <a:buFont typeface="Arial" panose="020B0604020202020204" pitchFamily="34" charset="0"/>
              <a:buChar char="•"/>
            </a:pPr>
            <a:r>
              <a:rPr lang="en-AU" sz="2000" dirty="0" smtClean="0"/>
              <a:t>Issuing an Information Discovery Order - a </a:t>
            </a:r>
            <a:r>
              <a:rPr lang="en-AU" sz="2000" dirty="0"/>
              <a:t>formal request to </a:t>
            </a:r>
            <a:r>
              <a:rPr lang="en-AU" sz="2000" dirty="0" err="1"/>
              <a:t>Adbri</a:t>
            </a:r>
            <a:r>
              <a:rPr lang="en-AU" sz="2000" dirty="0"/>
              <a:t> for information regarding the dust event. </a:t>
            </a:r>
            <a:endParaRPr lang="en-AU" sz="2000" dirty="0" smtClean="0"/>
          </a:p>
          <a:p>
            <a:pPr marL="285750" indent="-285750">
              <a:buFont typeface="Arial" panose="020B0604020202020204" pitchFamily="34" charset="0"/>
              <a:buChar char="•"/>
            </a:pPr>
            <a:r>
              <a:rPr lang="en-AU" sz="2000" dirty="0" smtClean="0"/>
              <a:t>Meeting </a:t>
            </a:r>
            <a:r>
              <a:rPr lang="en-AU" sz="2000" dirty="0"/>
              <a:t>with community members face-to-face to better understand community </a:t>
            </a:r>
            <a:r>
              <a:rPr lang="en-AU" sz="2000" dirty="0" smtClean="0"/>
              <a:t>concerns.</a:t>
            </a:r>
            <a:endParaRPr lang="en-AU" sz="2000" dirty="0"/>
          </a:p>
          <a:p>
            <a:pPr marL="285750" indent="-285750">
              <a:buFont typeface="Arial" panose="020B0604020202020204" pitchFamily="34" charset="0"/>
              <a:buChar char="•"/>
            </a:pPr>
            <a:r>
              <a:rPr lang="en-AU" sz="2000" dirty="0" smtClean="0"/>
              <a:t>Collected </a:t>
            </a:r>
            <a:r>
              <a:rPr lang="en-AU" sz="2000" dirty="0"/>
              <a:t>dust samples - 19 samples collected and analysed in May/June – further sampling in early </a:t>
            </a:r>
            <a:r>
              <a:rPr lang="en-AU" sz="2000" dirty="0" smtClean="0"/>
              <a:t>July.</a:t>
            </a:r>
          </a:p>
          <a:p>
            <a:pPr marL="285750" indent="-285750">
              <a:buFont typeface="Arial" panose="020B0604020202020204" pitchFamily="34" charset="0"/>
              <a:buChar char="•"/>
            </a:pPr>
            <a:r>
              <a:rPr lang="en-AU" sz="2000" dirty="0" smtClean="0"/>
              <a:t>Analysis of local air quality data. </a:t>
            </a:r>
          </a:p>
          <a:p>
            <a:pPr marL="285750" indent="-285750">
              <a:buFont typeface="Arial" panose="020B0604020202020204" pitchFamily="34" charset="0"/>
              <a:buChar char="•"/>
            </a:pPr>
            <a:endParaRPr lang="en-AU" dirty="0"/>
          </a:p>
          <a:p>
            <a:pPr marL="285750" lvl="0" indent="-285750">
              <a:buFont typeface="Arial" panose="020B0604020202020204" pitchFamily="34" charset="0"/>
              <a:buChar char="•"/>
            </a:pPr>
            <a:endParaRPr lang="en-AU" dirty="0"/>
          </a:p>
        </p:txBody>
      </p:sp>
    </p:spTree>
    <p:extLst>
      <p:ext uri="{BB962C8B-B14F-4D97-AF65-F5344CB8AC3E}">
        <p14:creationId xmlns:p14="http://schemas.microsoft.com/office/powerpoint/2010/main" val="321172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EPA’s </a:t>
            </a:r>
            <a:r>
              <a:rPr lang="en-AU" dirty="0" smtClean="0"/>
              <a:t>Le </a:t>
            </a:r>
            <a:r>
              <a:rPr lang="en-AU" dirty="0" err="1"/>
              <a:t>F</a:t>
            </a:r>
            <a:r>
              <a:rPr lang="en-AU" dirty="0" err="1" smtClean="0"/>
              <a:t>evre</a:t>
            </a:r>
            <a:r>
              <a:rPr lang="en-AU" dirty="0" smtClean="0"/>
              <a:t> </a:t>
            </a:r>
            <a:r>
              <a:rPr lang="en-AU" dirty="0" smtClean="0"/>
              <a:t>air quality monitoring </a:t>
            </a:r>
            <a:endParaRPr lang="en-AU" dirty="0"/>
          </a:p>
        </p:txBody>
      </p:sp>
      <p:sp>
        <p:nvSpPr>
          <p:cNvPr id="3" name="Content Placeholder 2"/>
          <p:cNvSpPr>
            <a:spLocks noGrp="1"/>
          </p:cNvSpPr>
          <p:nvPr>
            <p:ph sz="quarter" idx="10"/>
          </p:nvPr>
        </p:nvSpPr>
        <p:spPr/>
        <p:txBody>
          <a:bodyPr/>
          <a:lstStyle/>
          <a:p>
            <a:endParaRPr lang="en-AU"/>
          </a:p>
        </p:txBody>
      </p:sp>
      <p:pic>
        <p:nvPicPr>
          <p:cNvPr id="1026" name="Picture 4"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018" y="1664359"/>
            <a:ext cx="11199235" cy="508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682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 </a:t>
            </a:r>
            <a:r>
              <a:rPr lang="en-AU" dirty="0" err="1"/>
              <a:t>Fevre</a:t>
            </a:r>
            <a:r>
              <a:rPr lang="en-AU" dirty="0"/>
              <a:t> air quality monitoring </a:t>
            </a:r>
          </a:p>
        </p:txBody>
      </p:sp>
      <p:pic>
        <p:nvPicPr>
          <p:cNvPr id="4" name="Picture 3">
            <a:extLst>
              <a:ext uri="{FF2B5EF4-FFF2-40B4-BE49-F238E27FC236}">
                <a16:creationId xmlns:a16="http://schemas.microsoft.com/office/drawing/2014/main" id="{82A1A268-BEE1-3E31-5B29-4D5D539E597C}"/>
              </a:ext>
            </a:extLst>
          </p:cNvPr>
          <p:cNvPicPr>
            <a:picLocks noChangeAspect="1"/>
          </p:cNvPicPr>
          <p:nvPr/>
        </p:nvPicPr>
        <p:blipFill>
          <a:blip r:embed="rId2"/>
          <a:stretch>
            <a:fillRect/>
          </a:stretch>
        </p:blipFill>
        <p:spPr>
          <a:xfrm>
            <a:off x="308117" y="324465"/>
            <a:ext cx="7125573" cy="3201137"/>
          </a:xfrm>
          <a:prstGeom prst="rect">
            <a:avLst/>
          </a:prstGeom>
        </p:spPr>
      </p:pic>
      <p:pic>
        <p:nvPicPr>
          <p:cNvPr id="5" name="Picture 4">
            <a:extLst>
              <a:ext uri="{FF2B5EF4-FFF2-40B4-BE49-F238E27FC236}">
                <a16:creationId xmlns:a16="http://schemas.microsoft.com/office/drawing/2014/main" id="{D85A794E-7DB4-2FF1-76FC-3BD33BF3197E}"/>
              </a:ext>
            </a:extLst>
          </p:cNvPr>
          <p:cNvPicPr>
            <a:picLocks noChangeAspect="1"/>
          </p:cNvPicPr>
          <p:nvPr/>
        </p:nvPicPr>
        <p:blipFill>
          <a:blip r:embed="rId3"/>
          <a:stretch>
            <a:fillRect/>
          </a:stretch>
        </p:blipFill>
        <p:spPr>
          <a:xfrm>
            <a:off x="308116" y="3657398"/>
            <a:ext cx="7125573" cy="3126859"/>
          </a:xfrm>
          <a:prstGeom prst="rect">
            <a:avLst/>
          </a:prstGeom>
        </p:spPr>
      </p:pic>
    </p:spTree>
    <p:extLst>
      <p:ext uri="{BB962C8B-B14F-4D97-AF65-F5344CB8AC3E}">
        <p14:creationId xmlns:p14="http://schemas.microsoft.com/office/powerpoint/2010/main" val="1141897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 </a:t>
            </a:r>
            <a:r>
              <a:rPr lang="en-AU" dirty="0" err="1"/>
              <a:t>Fevre</a:t>
            </a:r>
            <a:r>
              <a:rPr lang="en-AU" dirty="0"/>
              <a:t> air quality monitoring </a:t>
            </a:r>
          </a:p>
        </p:txBody>
      </p:sp>
      <p:pic>
        <p:nvPicPr>
          <p:cNvPr id="6" name="Picture 5">
            <a:extLst>
              <a:ext uri="{FF2B5EF4-FFF2-40B4-BE49-F238E27FC236}">
                <a16:creationId xmlns:a16="http://schemas.microsoft.com/office/drawing/2014/main" id="{8BF40442-EF2D-3969-B39B-E4540C3C4F4B}"/>
              </a:ext>
            </a:extLst>
          </p:cNvPr>
          <p:cNvPicPr>
            <a:picLocks noChangeAspect="1"/>
          </p:cNvPicPr>
          <p:nvPr/>
        </p:nvPicPr>
        <p:blipFill>
          <a:blip r:embed="rId2"/>
          <a:stretch>
            <a:fillRect/>
          </a:stretch>
        </p:blipFill>
        <p:spPr>
          <a:xfrm>
            <a:off x="94005" y="22860"/>
            <a:ext cx="7566660" cy="3406140"/>
          </a:xfrm>
          <a:prstGeom prst="rect">
            <a:avLst/>
          </a:prstGeom>
        </p:spPr>
      </p:pic>
      <p:pic>
        <p:nvPicPr>
          <p:cNvPr id="7" name="Picture 6">
            <a:extLst>
              <a:ext uri="{FF2B5EF4-FFF2-40B4-BE49-F238E27FC236}">
                <a16:creationId xmlns:a16="http://schemas.microsoft.com/office/drawing/2014/main" id="{E2371AB5-2FE0-94D2-BD15-A50117EB5EAA}"/>
              </a:ext>
            </a:extLst>
          </p:cNvPr>
          <p:cNvPicPr>
            <a:picLocks noChangeAspect="1"/>
          </p:cNvPicPr>
          <p:nvPr/>
        </p:nvPicPr>
        <p:blipFill>
          <a:blip r:embed="rId3"/>
          <a:stretch>
            <a:fillRect/>
          </a:stretch>
        </p:blipFill>
        <p:spPr>
          <a:xfrm>
            <a:off x="101625" y="3431254"/>
            <a:ext cx="7559040" cy="3406140"/>
          </a:xfrm>
          <a:prstGeom prst="rect">
            <a:avLst/>
          </a:prstGeom>
        </p:spPr>
      </p:pic>
      <p:sp>
        <p:nvSpPr>
          <p:cNvPr id="8" name="Rectangle 7">
            <a:extLst>
              <a:ext uri="{FF2B5EF4-FFF2-40B4-BE49-F238E27FC236}">
                <a16:creationId xmlns:a16="http://schemas.microsoft.com/office/drawing/2014/main" id="{C8993B39-CD04-55ED-B5E2-D9D0EF01B4D7}"/>
              </a:ext>
            </a:extLst>
          </p:cNvPr>
          <p:cNvSpPr/>
          <p:nvPr/>
        </p:nvSpPr>
        <p:spPr>
          <a:xfrm>
            <a:off x="2378253" y="4318637"/>
            <a:ext cx="1997576" cy="178117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2C297FE-A86C-6606-DF52-005913157CF1}"/>
              </a:ext>
            </a:extLst>
          </p:cNvPr>
          <p:cNvSpPr/>
          <p:nvPr/>
        </p:nvSpPr>
        <p:spPr>
          <a:xfrm>
            <a:off x="6652457" y="3891155"/>
            <a:ext cx="539497" cy="220865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2092821" y="4041638"/>
            <a:ext cx="2861661" cy="276999"/>
          </a:xfrm>
          <a:prstGeom prst="rect">
            <a:avLst/>
          </a:prstGeom>
          <a:noFill/>
        </p:spPr>
        <p:txBody>
          <a:bodyPr wrap="square" rtlCol="0">
            <a:spAutoFit/>
          </a:bodyPr>
          <a:lstStyle/>
          <a:p>
            <a:r>
              <a:rPr lang="en-AU" sz="1200" dirty="0" smtClean="0"/>
              <a:t>General period of reported dust event</a:t>
            </a:r>
            <a:endParaRPr lang="en-AU" sz="1200" dirty="0"/>
          </a:p>
        </p:txBody>
      </p:sp>
      <p:sp>
        <p:nvSpPr>
          <p:cNvPr id="4" name="TextBox 3"/>
          <p:cNvSpPr txBox="1"/>
          <p:nvPr/>
        </p:nvSpPr>
        <p:spPr>
          <a:xfrm>
            <a:off x="6118168" y="3614156"/>
            <a:ext cx="1841756" cy="276999"/>
          </a:xfrm>
          <a:prstGeom prst="rect">
            <a:avLst/>
          </a:prstGeom>
          <a:noFill/>
        </p:spPr>
        <p:txBody>
          <a:bodyPr wrap="square" rtlCol="0">
            <a:spAutoFit/>
          </a:bodyPr>
          <a:lstStyle/>
          <a:p>
            <a:r>
              <a:rPr lang="en-AU" sz="1200" dirty="0" smtClean="0"/>
              <a:t>Regional dust event</a:t>
            </a:r>
            <a:endParaRPr lang="en-AU" sz="1200" dirty="0"/>
          </a:p>
        </p:txBody>
      </p:sp>
    </p:spTree>
    <p:extLst>
      <p:ext uri="{BB962C8B-B14F-4D97-AF65-F5344CB8AC3E}">
        <p14:creationId xmlns:p14="http://schemas.microsoft.com/office/powerpoint/2010/main" val="345581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99" y="-1057"/>
            <a:ext cx="7398117" cy="685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363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Environmental Sampling </a:t>
            </a:r>
            <a:endParaRPr lang="en-AU" dirty="0"/>
          </a:p>
        </p:txBody>
      </p:sp>
      <p:sp>
        <p:nvSpPr>
          <p:cNvPr id="3" name="Content Placeholder 2"/>
          <p:cNvSpPr>
            <a:spLocks noGrp="1"/>
          </p:cNvSpPr>
          <p:nvPr>
            <p:ph sz="quarter" idx="10"/>
          </p:nvPr>
        </p:nvSpPr>
        <p:spPr/>
        <p:txBody>
          <a:bodyPr/>
          <a:lstStyle/>
          <a:p>
            <a:pPr marL="285750" indent="-285750">
              <a:buFont typeface="Arial" panose="020B0604020202020204" pitchFamily="34" charset="0"/>
              <a:buChar char="•"/>
            </a:pPr>
            <a:r>
              <a:rPr lang="en-AU" sz="2400" dirty="0" smtClean="0"/>
              <a:t>EPA collected 19 deposited dust samples in May 2024 from locations in Birkenhead and surrounding areas. </a:t>
            </a:r>
          </a:p>
          <a:p>
            <a:pPr marL="285750" indent="-285750">
              <a:buFont typeface="Arial" panose="020B0604020202020204" pitchFamily="34" charset="0"/>
              <a:buChar char="•"/>
            </a:pPr>
            <a:r>
              <a:rPr lang="en-AU" sz="2400" dirty="0" smtClean="0"/>
              <a:t>The samples were sent to a laboratory for analysis and the EPA received the results in June 2024. </a:t>
            </a:r>
            <a:r>
              <a:rPr lang="en-AU" sz="2400" dirty="0"/>
              <a:t>The results </a:t>
            </a:r>
            <a:r>
              <a:rPr lang="en-AU" sz="2400" dirty="0" smtClean="0"/>
              <a:t>will be published </a:t>
            </a:r>
            <a:r>
              <a:rPr lang="en-AU" sz="2400" dirty="0"/>
              <a:t>on the EPA </a:t>
            </a:r>
            <a:r>
              <a:rPr lang="en-AU" sz="2400" dirty="0" smtClean="0"/>
              <a:t>website (EPA Engage - </a:t>
            </a:r>
            <a:r>
              <a:rPr lang="en-AU" sz="2400" dirty="0" smtClean="0">
                <a:hlinkClick r:id="rId2"/>
              </a:rPr>
              <a:t>https://engage.epa.sa.gov.au/adbri-birkenhead</a:t>
            </a:r>
            <a:r>
              <a:rPr lang="en-AU" sz="2400" dirty="0" smtClean="0"/>
              <a:t>)</a:t>
            </a:r>
            <a:endParaRPr lang="en-AU" sz="2400" dirty="0">
              <a:solidFill>
                <a:srgbClr val="FF0000"/>
              </a:solidFill>
            </a:endParaRPr>
          </a:p>
          <a:p>
            <a:pPr marL="285750" indent="-285750">
              <a:buFont typeface="Arial" panose="020B0604020202020204" pitchFamily="34" charset="0"/>
              <a:buChar char="•"/>
            </a:pPr>
            <a:r>
              <a:rPr lang="en-AU" sz="2400" dirty="0" smtClean="0"/>
              <a:t>For comparative analysis, further </a:t>
            </a:r>
            <a:r>
              <a:rPr lang="en-AU" sz="2400" dirty="0"/>
              <a:t>environmental samples have been collected by the EPA – from other suburbs and from the </a:t>
            </a:r>
            <a:r>
              <a:rPr lang="en-AU" sz="2400" dirty="0" err="1"/>
              <a:t>Adbri</a:t>
            </a:r>
            <a:r>
              <a:rPr lang="en-AU" sz="2400" dirty="0"/>
              <a:t> site. </a:t>
            </a:r>
            <a:r>
              <a:rPr lang="en-AU" sz="2400" dirty="0" smtClean="0"/>
              <a:t>The EPA is still waiting on these results, including a chemical analysis of a clinker sample from the </a:t>
            </a:r>
            <a:r>
              <a:rPr lang="en-AU" sz="2400" dirty="0" err="1" smtClean="0"/>
              <a:t>Adbri</a:t>
            </a:r>
            <a:r>
              <a:rPr lang="en-AU" sz="2400" dirty="0" smtClean="0"/>
              <a:t> site. The results will be published on the EPA website </a:t>
            </a:r>
            <a:r>
              <a:rPr lang="en-AU" sz="2400" dirty="0" smtClean="0"/>
              <a:t>on. </a:t>
            </a:r>
            <a:endParaRPr lang="en-AU" sz="2400" dirty="0" smtClean="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270231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Environmental sampling – </a:t>
            </a:r>
            <a:r>
              <a:rPr lang="en-AU" dirty="0" smtClean="0"/>
              <a:t>calcite results </a:t>
            </a:r>
            <a:endParaRPr lang="en-AU" dirty="0"/>
          </a:p>
        </p:txBody>
      </p:sp>
      <p:sp>
        <p:nvSpPr>
          <p:cNvPr id="3" name="Content Placeholder 2"/>
          <p:cNvSpPr>
            <a:spLocks noGrp="1"/>
          </p:cNvSpPr>
          <p:nvPr>
            <p:ph sz="quarter" idx="10"/>
          </p:nvPr>
        </p:nvSpPr>
        <p:spPr/>
        <p:txBody>
          <a:bodyPr/>
          <a:lstStyle/>
          <a:p>
            <a:pPr marL="285750" indent="-285750">
              <a:buFont typeface="Arial" panose="020B0604020202020204" pitchFamily="34" charset="0"/>
              <a:buChar char="•"/>
            </a:pPr>
            <a:r>
              <a:rPr lang="en-US" sz="2000" b="1" i="1" dirty="0" smtClean="0"/>
              <a:t>Calcite</a:t>
            </a:r>
            <a:r>
              <a:rPr lang="en-US" sz="2000" dirty="0" smtClean="0"/>
              <a:t> (which is essentially limestone – CaCO</a:t>
            </a:r>
            <a:r>
              <a:rPr lang="en-US" sz="2000" baseline="-25000" dirty="0" smtClean="0"/>
              <a:t>3</a:t>
            </a:r>
            <a:r>
              <a:rPr lang="en-US" sz="2000" dirty="0" smtClean="0"/>
              <a:t>) </a:t>
            </a:r>
            <a:r>
              <a:rPr lang="en-US" sz="2000" dirty="0"/>
              <a:t>generally decreased with increasing distance from the </a:t>
            </a:r>
            <a:r>
              <a:rPr lang="en-US" sz="2000" dirty="0" err="1" smtClean="0"/>
              <a:t>Adbri</a:t>
            </a:r>
            <a:r>
              <a:rPr lang="en-US" sz="2000" dirty="0" smtClean="0"/>
              <a:t> </a:t>
            </a:r>
            <a:r>
              <a:rPr lang="en-US" sz="2000" dirty="0"/>
              <a:t>facility. </a:t>
            </a:r>
            <a:endParaRPr lang="en-US" sz="2000" dirty="0" smtClean="0"/>
          </a:p>
          <a:p>
            <a:pPr marL="285750" indent="-285750">
              <a:buFont typeface="Arial" panose="020B0604020202020204" pitchFamily="34" charset="0"/>
              <a:buChar char="•"/>
            </a:pPr>
            <a:r>
              <a:rPr lang="en-US" sz="2000" dirty="0" smtClean="0"/>
              <a:t>Limestone is stored in large quantities on the </a:t>
            </a:r>
            <a:r>
              <a:rPr lang="en-US" sz="2000" dirty="0" err="1" smtClean="0"/>
              <a:t>Adbri</a:t>
            </a:r>
            <a:r>
              <a:rPr lang="en-US" sz="2000" dirty="0" smtClean="0"/>
              <a:t> site. </a:t>
            </a:r>
          </a:p>
          <a:p>
            <a:pPr marL="285750" indent="-285750">
              <a:buFont typeface="Arial" panose="020B0604020202020204" pitchFamily="34" charset="0"/>
              <a:buChar char="•"/>
            </a:pPr>
            <a:r>
              <a:rPr lang="en-US" sz="2000" dirty="0" smtClean="0"/>
              <a:t>Calcite is natural mineral found widely in the environment. </a:t>
            </a:r>
          </a:p>
          <a:p>
            <a:pPr marL="285750" indent="-285750">
              <a:buFont typeface="Arial" panose="020B0604020202020204" pitchFamily="34" charset="0"/>
              <a:buChar char="•"/>
            </a:pPr>
            <a:r>
              <a:rPr lang="en-US" sz="2000" dirty="0" smtClean="0"/>
              <a:t>The </a:t>
            </a:r>
            <a:r>
              <a:rPr lang="en-US" sz="2000" dirty="0"/>
              <a:t>amount of calcite in 19 samples collected ranged between </a:t>
            </a:r>
            <a:r>
              <a:rPr lang="en-US" sz="2000" dirty="0" smtClean="0"/>
              <a:t>10% </a:t>
            </a:r>
            <a:r>
              <a:rPr lang="en-US" sz="2000" dirty="0"/>
              <a:t>to </a:t>
            </a:r>
            <a:r>
              <a:rPr lang="en-US" sz="2000" dirty="0" smtClean="0"/>
              <a:t>52%.</a:t>
            </a:r>
          </a:p>
          <a:p>
            <a:pPr marL="285750" indent="-285750">
              <a:buFont typeface="Arial" panose="020B0604020202020204" pitchFamily="34" charset="0"/>
              <a:buChar char="•"/>
            </a:pPr>
            <a:r>
              <a:rPr lang="en-US" sz="2000" dirty="0"/>
              <a:t>To note, the size of </a:t>
            </a:r>
            <a:r>
              <a:rPr lang="en-US" sz="2000" dirty="0" smtClean="0"/>
              <a:t>the blue </a:t>
            </a:r>
            <a:r>
              <a:rPr lang="en-US" sz="2000" dirty="0"/>
              <a:t>bubble is proportional to the % </a:t>
            </a:r>
            <a:r>
              <a:rPr lang="en-US" sz="2000" dirty="0" smtClean="0"/>
              <a:t>calcite component </a:t>
            </a:r>
            <a:endParaRPr lang="en-AU" sz="2000" dirty="0"/>
          </a:p>
        </p:txBody>
      </p:sp>
      <p:pic>
        <p:nvPicPr>
          <p:cNvPr id="4" name="Picture 3"/>
          <p:cNvPicPr>
            <a:picLocks noChangeAspect="1"/>
          </p:cNvPicPr>
          <p:nvPr/>
        </p:nvPicPr>
        <p:blipFill>
          <a:blip r:embed="rId3"/>
          <a:stretch>
            <a:fillRect/>
          </a:stretch>
        </p:blipFill>
        <p:spPr>
          <a:xfrm>
            <a:off x="5891673" y="1519084"/>
            <a:ext cx="6300327" cy="5338916"/>
          </a:xfrm>
          <a:prstGeom prst="rect">
            <a:avLst/>
          </a:prstGeom>
        </p:spPr>
      </p:pic>
      <p:sp>
        <p:nvSpPr>
          <p:cNvPr id="8" name="Freeform 7"/>
          <p:cNvSpPr/>
          <p:nvPr/>
        </p:nvSpPr>
        <p:spPr>
          <a:xfrm>
            <a:off x="9725891" y="3898662"/>
            <a:ext cx="681644" cy="1837120"/>
          </a:xfrm>
          <a:custGeom>
            <a:avLst/>
            <a:gdLst>
              <a:gd name="connsiteX0" fmla="*/ 24938 w 681644"/>
              <a:gd name="connsiteY0" fmla="*/ 49883 h 1837120"/>
              <a:gd name="connsiteX1" fmla="*/ 24938 w 681644"/>
              <a:gd name="connsiteY1" fmla="*/ 49883 h 1837120"/>
              <a:gd name="connsiteX2" fmla="*/ 83127 w 681644"/>
              <a:gd name="connsiteY2" fmla="*/ 8320 h 1837120"/>
              <a:gd name="connsiteX3" fmla="*/ 108065 w 681644"/>
              <a:gd name="connsiteY3" fmla="*/ 7 h 1837120"/>
              <a:gd name="connsiteX4" fmla="*/ 440574 w 681644"/>
              <a:gd name="connsiteY4" fmla="*/ 16633 h 1837120"/>
              <a:gd name="connsiteX5" fmla="*/ 490451 w 681644"/>
              <a:gd name="connsiteY5" fmla="*/ 33258 h 1837120"/>
              <a:gd name="connsiteX6" fmla="*/ 540327 w 681644"/>
              <a:gd name="connsiteY6" fmla="*/ 58196 h 1837120"/>
              <a:gd name="connsiteX7" fmla="*/ 556953 w 681644"/>
              <a:gd name="connsiteY7" fmla="*/ 74822 h 1837120"/>
              <a:gd name="connsiteX8" fmla="*/ 581891 w 681644"/>
              <a:gd name="connsiteY8" fmla="*/ 83134 h 1837120"/>
              <a:gd name="connsiteX9" fmla="*/ 598516 w 681644"/>
              <a:gd name="connsiteY9" fmla="*/ 133011 h 1837120"/>
              <a:gd name="connsiteX10" fmla="*/ 615142 w 681644"/>
              <a:gd name="connsiteY10" fmla="*/ 149636 h 1837120"/>
              <a:gd name="connsiteX11" fmla="*/ 623454 w 681644"/>
              <a:gd name="connsiteY11" fmla="*/ 216138 h 1837120"/>
              <a:gd name="connsiteX12" fmla="*/ 631767 w 681644"/>
              <a:gd name="connsiteY12" fmla="*/ 241076 h 1837120"/>
              <a:gd name="connsiteX13" fmla="*/ 656705 w 681644"/>
              <a:gd name="connsiteY13" fmla="*/ 315891 h 1837120"/>
              <a:gd name="connsiteX14" fmla="*/ 665018 w 681644"/>
              <a:gd name="connsiteY14" fmla="*/ 365767 h 1837120"/>
              <a:gd name="connsiteX15" fmla="*/ 681644 w 681644"/>
              <a:gd name="connsiteY15" fmla="*/ 482145 h 1837120"/>
              <a:gd name="connsiteX16" fmla="*/ 665018 w 681644"/>
              <a:gd name="connsiteY16" fmla="*/ 565273 h 1837120"/>
              <a:gd name="connsiteX17" fmla="*/ 648393 w 681644"/>
              <a:gd name="connsiteY17" fmla="*/ 590211 h 1837120"/>
              <a:gd name="connsiteX18" fmla="*/ 640080 w 681644"/>
              <a:gd name="connsiteY18" fmla="*/ 1122225 h 1837120"/>
              <a:gd name="connsiteX19" fmla="*/ 631767 w 681644"/>
              <a:gd name="connsiteY19" fmla="*/ 1147163 h 1837120"/>
              <a:gd name="connsiteX20" fmla="*/ 623454 w 681644"/>
              <a:gd name="connsiteY20" fmla="*/ 1512923 h 1837120"/>
              <a:gd name="connsiteX21" fmla="*/ 606829 w 681644"/>
              <a:gd name="connsiteY21" fmla="*/ 1546174 h 1837120"/>
              <a:gd name="connsiteX22" fmla="*/ 598516 w 681644"/>
              <a:gd name="connsiteY22" fmla="*/ 1670865 h 1837120"/>
              <a:gd name="connsiteX23" fmla="*/ 581891 w 681644"/>
              <a:gd name="connsiteY23" fmla="*/ 1687491 h 1837120"/>
              <a:gd name="connsiteX24" fmla="*/ 573578 w 681644"/>
              <a:gd name="connsiteY24" fmla="*/ 1712429 h 1837120"/>
              <a:gd name="connsiteX25" fmla="*/ 548640 w 681644"/>
              <a:gd name="connsiteY25" fmla="*/ 1729054 h 1837120"/>
              <a:gd name="connsiteX26" fmla="*/ 532014 w 681644"/>
              <a:gd name="connsiteY26" fmla="*/ 1745680 h 1837120"/>
              <a:gd name="connsiteX27" fmla="*/ 498764 w 681644"/>
              <a:gd name="connsiteY27" fmla="*/ 1778931 h 1837120"/>
              <a:gd name="connsiteX28" fmla="*/ 465513 w 681644"/>
              <a:gd name="connsiteY28" fmla="*/ 1812182 h 1837120"/>
              <a:gd name="connsiteX29" fmla="*/ 448887 w 681644"/>
              <a:gd name="connsiteY29" fmla="*/ 1828807 h 1837120"/>
              <a:gd name="connsiteX30" fmla="*/ 423949 w 681644"/>
              <a:gd name="connsiteY30" fmla="*/ 1837120 h 1837120"/>
              <a:gd name="connsiteX31" fmla="*/ 332509 w 681644"/>
              <a:gd name="connsiteY31" fmla="*/ 1828807 h 1837120"/>
              <a:gd name="connsiteX32" fmla="*/ 282633 w 681644"/>
              <a:gd name="connsiteY32" fmla="*/ 1803869 h 1837120"/>
              <a:gd name="connsiteX33" fmla="*/ 257694 w 681644"/>
              <a:gd name="connsiteY33" fmla="*/ 1795556 h 1837120"/>
              <a:gd name="connsiteX34" fmla="*/ 216131 w 681644"/>
              <a:gd name="connsiteY34" fmla="*/ 1762305 h 1837120"/>
              <a:gd name="connsiteX35" fmla="*/ 157942 w 681644"/>
              <a:gd name="connsiteY35" fmla="*/ 1729054 h 1837120"/>
              <a:gd name="connsiteX36" fmla="*/ 141316 w 681644"/>
              <a:gd name="connsiteY36" fmla="*/ 1712429 h 1837120"/>
              <a:gd name="connsiteX37" fmla="*/ 133004 w 681644"/>
              <a:gd name="connsiteY37" fmla="*/ 1687491 h 1837120"/>
              <a:gd name="connsiteX38" fmla="*/ 99753 w 681644"/>
              <a:gd name="connsiteY38" fmla="*/ 1645927 h 1837120"/>
              <a:gd name="connsiteX39" fmla="*/ 83127 w 681644"/>
              <a:gd name="connsiteY39" fmla="*/ 1596051 h 1837120"/>
              <a:gd name="connsiteX40" fmla="*/ 74814 w 681644"/>
              <a:gd name="connsiteY40" fmla="*/ 1554487 h 1837120"/>
              <a:gd name="connsiteX41" fmla="*/ 58189 w 681644"/>
              <a:gd name="connsiteY41" fmla="*/ 1529549 h 1837120"/>
              <a:gd name="connsiteX42" fmla="*/ 66502 w 681644"/>
              <a:gd name="connsiteY42" fmla="*/ 1429796 h 1837120"/>
              <a:gd name="connsiteX43" fmla="*/ 74814 w 681644"/>
              <a:gd name="connsiteY43" fmla="*/ 1404858 h 1837120"/>
              <a:gd name="connsiteX44" fmla="*/ 66502 w 681644"/>
              <a:gd name="connsiteY44" fmla="*/ 955971 h 1837120"/>
              <a:gd name="connsiteX45" fmla="*/ 49876 w 681644"/>
              <a:gd name="connsiteY45" fmla="*/ 789716 h 1837120"/>
              <a:gd name="connsiteX46" fmla="*/ 41564 w 681644"/>
              <a:gd name="connsiteY46" fmla="*/ 706589 h 1837120"/>
              <a:gd name="connsiteX47" fmla="*/ 24938 w 681644"/>
              <a:gd name="connsiteY47" fmla="*/ 615149 h 1837120"/>
              <a:gd name="connsiteX48" fmla="*/ 16625 w 681644"/>
              <a:gd name="connsiteY48" fmla="*/ 573585 h 1837120"/>
              <a:gd name="connsiteX49" fmla="*/ 0 w 681644"/>
              <a:gd name="connsiteY49" fmla="*/ 465520 h 1837120"/>
              <a:gd name="connsiteX50" fmla="*/ 8313 w 681644"/>
              <a:gd name="connsiteY50" fmla="*/ 116385 h 1837120"/>
              <a:gd name="connsiteX51" fmla="*/ 33251 w 681644"/>
              <a:gd name="connsiteY51" fmla="*/ 108073 h 1837120"/>
              <a:gd name="connsiteX52" fmla="*/ 24938 w 681644"/>
              <a:gd name="connsiteY52" fmla="*/ 49883 h 18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1644" h="1837120">
                <a:moveTo>
                  <a:pt x="24938" y="49883"/>
                </a:moveTo>
                <a:lnTo>
                  <a:pt x="24938" y="49883"/>
                </a:lnTo>
                <a:cubicBezTo>
                  <a:pt x="44334" y="36029"/>
                  <a:pt x="62688" y="20584"/>
                  <a:pt x="83127" y="8320"/>
                </a:cubicBezTo>
                <a:cubicBezTo>
                  <a:pt x="90641" y="3812"/>
                  <a:pt x="99305" y="-197"/>
                  <a:pt x="108065" y="7"/>
                </a:cubicBezTo>
                <a:cubicBezTo>
                  <a:pt x="219010" y="2587"/>
                  <a:pt x="329738" y="11091"/>
                  <a:pt x="440574" y="16633"/>
                </a:cubicBezTo>
                <a:cubicBezTo>
                  <a:pt x="457200" y="22175"/>
                  <a:pt x="475869" y="23537"/>
                  <a:pt x="490451" y="33258"/>
                </a:cubicBezTo>
                <a:cubicBezTo>
                  <a:pt x="522680" y="54743"/>
                  <a:pt x="505911" y="46724"/>
                  <a:pt x="540327" y="58196"/>
                </a:cubicBezTo>
                <a:cubicBezTo>
                  <a:pt x="545869" y="63738"/>
                  <a:pt x="550232" y="70790"/>
                  <a:pt x="556953" y="74822"/>
                </a:cubicBezTo>
                <a:cubicBezTo>
                  <a:pt x="564467" y="79330"/>
                  <a:pt x="576798" y="76004"/>
                  <a:pt x="581891" y="83134"/>
                </a:cubicBezTo>
                <a:cubicBezTo>
                  <a:pt x="592077" y="97395"/>
                  <a:pt x="586124" y="120619"/>
                  <a:pt x="598516" y="133011"/>
                </a:cubicBezTo>
                <a:lnTo>
                  <a:pt x="615142" y="149636"/>
                </a:lnTo>
                <a:cubicBezTo>
                  <a:pt x="617913" y="171803"/>
                  <a:pt x="619458" y="194159"/>
                  <a:pt x="623454" y="216138"/>
                </a:cubicBezTo>
                <a:cubicBezTo>
                  <a:pt x="625021" y="224759"/>
                  <a:pt x="630049" y="232484"/>
                  <a:pt x="631767" y="241076"/>
                </a:cubicBezTo>
                <a:cubicBezTo>
                  <a:pt x="645899" y="311735"/>
                  <a:pt x="624342" y="283526"/>
                  <a:pt x="656705" y="315891"/>
                </a:cubicBezTo>
                <a:cubicBezTo>
                  <a:pt x="659476" y="332516"/>
                  <a:pt x="663049" y="349028"/>
                  <a:pt x="665018" y="365767"/>
                </a:cubicBezTo>
                <a:cubicBezTo>
                  <a:pt x="678264" y="478351"/>
                  <a:pt x="662467" y="424617"/>
                  <a:pt x="681644" y="482145"/>
                </a:cubicBezTo>
                <a:cubicBezTo>
                  <a:pt x="678580" y="503591"/>
                  <a:pt x="676625" y="542058"/>
                  <a:pt x="665018" y="565273"/>
                </a:cubicBezTo>
                <a:cubicBezTo>
                  <a:pt x="660550" y="574209"/>
                  <a:pt x="653935" y="581898"/>
                  <a:pt x="648393" y="590211"/>
                </a:cubicBezTo>
                <a:cubicBezTo>
                  <a:pt x="645622" y="767549"/>
                  <a:pt x="645372" y="944944"/>
                  <a:pt x="640080" y="1122225"/>
                </a:cubicBezTo>
                <a:cubicBezTo>
                  <a:pt x="639819" y="1130983"/>
                  <a:pt x="632140" y="1138409"/>
                  <a:pt x="631767" y="1147163"/>
                </a:cubicBezTo>
                <a:cubicBezTo>
                  <a:pt x="626582" y="1269004"/>
                  <a:pt x="631061" y="1391209"/>
                  <a:pt x="623454" y="1512923"/>
                </a:cubicBezTo>
                <a:cubicBezTo>
                  <a:pt x="622681" y="1525291"/>
                  <a:pt x="612371" y="1535090"/>
                  <a:pt x="606829" y="1546174"/>
                </a:cubicBezTo>
                <a:cubicBezTo>
                  <a:pt x="604058" y="1587738"/>
                  <a:pt x="605755" y="1629843"/>
                  <a:pt x="598516" y="1670865"/>
                </a:cubicBezTo>
                <a:cubicBezTo>
                  <a:pt x="597154" y="1678583"/>
                  <a:pt x="585923" y="1680771"/>
                  <a:pt x="581891" y="1687491"/>
                </a:cubicBezTo>
                <a:cubicBezTo>
                  <a:pt x="577383" y="1695005"/>
                  <a:pt x="579052" y="1705587"/>
                  <a:pt x="573578" y="1712429"/>
                </a:cubicBezTo>
                <a:cubicBezTo>
                  <a:pt x="567337" y="1720230"/>
                  <a:pt x="556441" y="1722813"/>
                  <a:pt x="548640" y="1729054"/>
                </a:cubicBezTo>
                <a:cubicBezTo>
                  <a:pt x="542520" y="1733950"/>
                  <a:pt x="537556" y="1740138"/>
                  <a:pt x="532014" y="1745680"/>
                </a:cubicBezTo>
                <a:cubicBezTo>
                  <a:pt x="515390" y="1795555"/>
                  <a:pt x="537556" y="1751222"/>
                  <a:pt x="498764" y="1778931"/>
                </a:cubicBezTo>
                <a:cubicBezTo>
                  <a:pt x="486009" y="1788042"/>
                  <a:pt x="476597" y="1801098"/>
                  <a:pt x="465513" y="1812182"/>
                </a:cubicBezTo>
                <a:cubicBezTo>
                  <a:pt x="459971" y="1817724"/>
                  <a:pt x="456322" y="1826329"/>
                  <a:pt x="448887" y="1828807"/>
                </a:cubicBezTo>
                <a:lnTo>
                  <a:pt x="423949" y="1837120"/>
                </a:lnTo>
                <a:cubicBezTo>
                  <a:pt x="393469" y="1834349"/>
                  <a:pt x="362807" y="1833135"/>
                  <a:pt x="332509" y="1828807"/>
                </a:cubicBezTo>
                <a:cubicBezTo>
                  <a:pt x="303258" y="1824628"/>
                  <a:pt x="308973" y="1817039"/>
                  <a:pt x="282633" y="1803869"/>
                </a:cubicBezTo>
                <a:cubicBezTo>
                  <a:pt x="274795" y="1799950"/>
                  <a:pt x="265532" y="1799475"/>
                  <a:pt x="257694" y="1795556"/>
                </a:cubicBezTo>
                <a:cubicBezTo>
                  <a:pt x="223576" y="1778497"/>
                  <a:pt x="241906" y="1782925"/>
                  <a:pt x="216131" y="1762305"/>
                </a:cubicBezTo>
                <a:cubicBezTo>
                  <a:pt x="173631" y="1728304"/>
                  <a:pt x="209123" y="1763174"/>
                  <a:pt x="157942" y="1729054"/>
                </a:cubicBezTo>
                <a:cubicBezTo>
                  <a:pt x="151421" y="1724707"/>
                  <a:pt x="146858" y="1717971"/>
                  <a:pt x="141316" y="1712429"/>
                </a:cubicBezTo>
                <a:cubicBezTo>
                  <a:pt x="138545" y="1704116"/>
                  <a:pt x="137512" y="1695005"/>
                  <a:pt x="133004" y="1687491"/>
                </a:cubicBezTo>
                <a:cubicBezTo>
                  <a:pt x="103390" y="1638133"/>
                  <a:pt x="128277" y="1710105"/>
                  <a:pt x="99753" y="1645927"/>
                </a:cubicBezTo>
                <a:cubicBezTo>
                  <a:pt x="92635" y="1629913"/>
                  <a:pt x="86564" y="1613235"/>
                  <a:pt x="83127" y="1596051"/>
                </a:cubicBezTo>
                <a:cubicBezTo>
                  <a:pt x="80356" y="1582196"/>
                  <a:pt x="79775" y="1567716"/>
                  <a:pt x="74814" y="1554487"/>
                </a:cubicBezTo>
                <a:cubicBezTo>
                  <a:pt x="71306" y="1545133"/>
                  <a:pt x="63731" y="1537862"/>
                  <a:pt x="58189" y="1529549"/>
                </a:cubicBezTo>
                <a:cubicBezTo>
                  <a:pt x="60960" y="1496298"/>
                  <a:pt x="62092" y="1462870"/>
                  <a:pt x="66502" y="1429796"/>
                </a:cubicBezTo>
                <a:cubicBezTo>
                  <a:pt x="67660" y="1421111"/>
                  <a:pt x="74814" y="1413620"/>
                  <a:pt x="74814" y="1404858"/>
                </a:cubicBezTo>
                <a:cubicBezTo>
                  <a:pt x="74814" y="1255203"/>
                  <a:pt x="72564" y="1105503"/>
                  <a:pt x="66502" y="955971"/>
                </a:cubicBezTo>
                <a:cubicBezTo>
                  <a:pt x="64246" y="900322"/>
                  <a:pt x="55418" y="845134"/>
                  <a:pt x="49876" y="789716"/>
                </a:cubicBezTo>
                <a:cubicBezTo>
                  <a:pt x="47105" y="762007"/>
                  <a:pt x="47025" y="733895"/>
                  <a:pt x="41564" y="706589"/>
                </a:cubicBezTo>
                <a:cubicBezTo>
                  <a:pt x="21030" y="603919"/>
                  <a:pt x="46210" y="732140"/>
                  <a:pt x="24938" y="615149"/>
                </a:cubicBezTo>
                <a:cubicBezTo>
                  <a:pt x="22410" y="601248"/>
                  <a:pt x="19152" y="587486"/>
                  <a:pt x="16625" y="573585"/>
                </a:cubicBezTo>
                <a:cubicBezTo>
                  <a:pt x="8940" y="531316"/>
                  <a:pt x="6224" y="509084"/>
                  <a:pt x="0" y="465520"/>
                </a:cubicBezTo>
                <a:cubicBezTo>
                  <a:pt x="2771" y="349142"/>
                  <a:pt x="-2469" y="232296"/>
                  <a:pt x="8313" y="116385"/>
                </a:cubicBezTo>
                <a:cubicBezTo>
                  <a:pt x="9125" y="107660"/>
                  <a:pt x="28743" y="115587"/>
                  <a:pt x="33251" y="108073"/>
                </a:cubicBezTo>
                <a:cubicBezTo>
                  <a:pt x="38954" y="98569"/>
                  <a:pt x="26324" y="59581"/>
                  <a:pt x="24938" y="49883"/>
                </a:cubicBezTo>
                <a:close/>
              </a:path>
            </a:pathLst>
          </a:cu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12083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Environmental sampling – </a:t>
            </a:r>
            <a:r>
              <a:rPr lang="en-AU" dirty="0" err="1" smtClean="0"/>
              <a:t>hatrurite</a:t>
            </a:r>
            <a:r>
              <a:rPr lang="en-AU" dirty="0" smtClean="0"/>
              <a:t> results </a:t>
            </a:r>
            <a:endParaRPr lang="en-AU" dirty="0"/>
          </a:p>
        </p:txBody>
      </p:sp>
      <p:sp>
        <p:nvSpPr>
          <p:cNvPr id="3" name="Content Placeholder 2"/>
          <p:cNvSpPr>
            <a:spLocks noGrp="1"/>
          </p:cNvSpPr>
          <p:nvPr>
            <p:ph sz="quarter" idx="10"/>
          </p:nvPr>
        </p:nvSpPr>
        <p:spPr/>
        <p:txBody>
          <a:bodyPr/>
          <a:lstStyle/>
          <a:p>
            <a:pPr marL="285750" indent="-285750">
              <a:buFont typeface="Arial" panose="020B0604020202020204" pitchFamily="34" charset="0"/>
              <a:buChar char="•"/>
            </a:pPr>
            <a:r>
              <a:rPr lang="en-US" sz="2000" b="1" i="1" dirty="0" err="1" smtClean="0"/>
              <a:t>Hatrurite</a:t>
            </a:r>
            <a:r>
              <a:rPr lang="en-US" sz="2000" dirty="0" smtClean="0"/>
              <a:t> (</a:t>
            </a:r>
            <a:r>
              <a:rPr lang="en-AU" sz="2000" dirty="0" smtClean="0"/>
              <a:t>Ca</a:t>
            </a:r>
            <a:r>
              <a:rPr lang="en-AU" sz="2000" baseline="-25000" dirty="0" smtClean="0"/>
              <a:t>3</a:t>
            </a:r>
            <a:r>
              <a:rPr lang="en-AU" sz="2000" dirty="0" smtClean="0"/>
              <a:t>SiO</a:t>
            </a:r>
            <a:r>
              <a:rPr lang="en-AU" sz="2000" baseline="-25000" dirty="0" smtClean="0"/>
              <a:t>5</a:t>
            </a:r>
            <a:r>
              <a:rPr lang="en-AU" sz="2000" dirty="0" smtClean="0"/>
              <a:t>), </a:t>
            </a:r>
            <a:r>
              <a:rPr lang="en-US" sz="2000" dirty="0" smtClean="0"/>
              <a:t>an </a:t>
            </a:r>
            <a:r>
              <a:rPr lang="en-US" sz="2000" dirty="0"/>
              <a:t>important </a:t>
            </a:r>
            <a:r>
              <a:rPr lang="en-US" sz="2000" dirty="0" smtClean="0"/>
              <a:t>mineral phase </a:t>
            </a:r>
            <a:r>
              <a:rPr lang="en-US" sz="2000" dirty="0"/>
              <a:t>in cement </a:t>
            </a:r>
            <a:r>
              <a:rPr lang="en-US" sz="2000" dirty="0" smtClean="0"/>
              <a:t>clinker, was detected in 14 of 19 samples.</a:t>
            </a:r>
          </a:p>
          <a:p>
            <a:endParaRPr lang="en-US" sz="2000" dirty="0" smtClean="0"/>
          </a:p>
          <a:p>
            <a:pPr marL="285750" indent="-285750">
              <a:buFont typeface="Arial" panose="020B0604020202020204" pitchFamily="34" charset="0"/>
              <a:buChar char="•"/>
            </a:pPr>
            <a:r>
              <a:rPr lang="en-US" sz="2000" dirty="0" err="1" smtClean="0"/>
              <a:t>Hatrurite</a:t>
            </a:r>
            <a:r>
              <a:rPr lang="en-US" sz="2000" dirty="0" smtClean="0"/>
              <a:t> generally decreased or was not </a:t>
            </a:r>
            <a:r>
              <a:rPr lang="en-US" sz="2000" dirty="0"/>
              <a:t>detected with increasing </a:t>
            </a:r>
            <a:r>
              <a:rPr lang="en-US" sz="2000" dirty="0" smtClean="0"/>
              <a:t>distance </a:t>
            </a:r>
            <a:r>
              <a:rPr lang="en-US" sz="2000" dirty="0"/>
              <a:t>from the </a:t>
            </a:r>
            <a:r>
              <a:rPr lang="en-US" sz="2000" dirty="0" err="1" smtClean="0"/>
              <a:t>Adbri</a:t>
            </a:r>
            <a:r>
              <a:rPr lang="en-US" sz="2000" dirty="0" smtClean="0"/>
              <a:t> </a:t>
            </a:r>
            <a:r>
              <a:rPr lang="en-US" sz="2000" dirty="0"/>
              <a:t>facility. The amount of </a:t>
            </a:r>
            <a:r>
              <a:rPr lang="en-US" sz="2000" dirty="0" err="1"/>
              <a:t>hatrurite</a:t>
            </a:r>
            <a:r>
              <a:rPr lang="en-US" sz="2000" dirty="0"/>
              <a:t> in the samples ranged between </a:t>
            </a:r>
            <a:r>
              <a:rPr lang="en-US" sz="2000" dirty="0" smtClean="0"/>
              <a:t>2% </a:t>
            </a:r>
            <a:r>
              <a:rPr lang="en-US" sz="2000" dirty="0"/>
              <a:t>to </a:t>
            </a:r>
            <a:r>
              <a:rPr lang="en-US" sz="2000" dirty="0" smtClean="0"/>
              <a:t>30%.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To </a:t>
            </a:r>
            <a:r>
              <a:rPr lang="en-US" sz="2000" dirty="0"/>
              <a:t>note, the size of the </a:t>
            </a:r>
            <a:r>
              <a:rPr lang="en-US" sz="2000" dirty="0" smtClean="0"/>
              <a:t>blue bubble </a:t>
            </a:r>
            <a:r>
              <a:rPr lang="en-US" sz="2000" dirty="0"/>
              <a:t>is </a:t>
            </a:r>
            <a:r>
              <a:rPr lang="en-US" sz="2000" dirty="0" smtClean="0"/>
              <a:t>proportional </a:t>
            </a:r>
            <a:r>
              <a:rPr lang="en-US" sz="2000" dirty="0"/>
              <a:t>to the % </a:t>
            </a:r>
            <a:r>
              <a:rPr lang="en-US" sz="2000" dirty="0" err="1" smtClean="0"/>
              <a:t>hatrurite</a:t>
            </a:r>
            <a:r>
              <a:rPr lang="en-US" sz="2000" dirty="0" smtClean="0"/>
              <a:t> component</a:t>
            </a:r>
            <a:r>
              <a:rPr lang="en-US" sz="2000" dirty="0"/>
              <a:t>.</a:t>
            </a:r>
            <a:endParaRPr lang="en-US" sz="2000" dirty="0" smtClean="0"/>
          </a:p>
        </p:txBody>
      </p:sp>
      <p:pic>
        <p:nvPicPr>
          <p:cNvPr id="5" name="Content Placeholder 3"/>
          <p:cNvPicPr>
            <a:picLocks noGrp="1" noChangeAspect="1"/>
          </p:cNvPicPr>
          <p:nvPr>
            <p:ph type="pic" sz="quarter" idx="14"/>
          </p:nvPr>
        </p:nvPicPr>
        <p:blipFill>
          <a:blip r:embed="rId2"/>
          <a:srcRect l="9695" r="9695"/>
          <a:stretch>
            <a:fillRect/>
          </a:stretch>
        </p:blipFill>
        <p:spPr>
          <a:xfrm>
            <a:off x="5874772" y="1339716"/>
            <a:ext cx="6317228" cy="5518284"/>
          </a:xfrm>
          <a:prstGeom prst="rect">
            <a:avLst/>
          </a:prstGeom>
        </p:spPr>
      </p:pic>
      <p:sp>
        <p:nvSpPr>
          <p:cNvPr id="10" name="Oval 9"/>
          <p:cNvSpPr/>
          <p:nvPr/>
        </p:nvSpPr>
        <p:spPr>
          <a:xfrm>
            <a:off x="7488381" y="5253644"/>
            <a:ext cx="134390" cy="112220"/>
          </a:xfrm>
          <a:prstGeom prst="ellipse">
            <a:avLst/>
          </a:prstGeom>
          <a:solidFill>
            <a:schemeClr val="accent3">
              <a:lumMod val="20000"/>
              <a:lumOff val="8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AU"/>
          </a:p>
        </p:txBody>
      </p:sp>
      <p:sp>
        <p:nvSpPr>
          <p:cNvPr id="13" name="Oval 12"/>
          <p:cNvSpPr/>
          <p:nvPr/>
        </p:nvSpPr>
        <p:spPr>
          <a:xfrm>
            <a:off x="8073043" y="2884516"/>
            <a:ext cx="139932" cy="123305"/>
          </a:xfrm>
          <a:prstGeom prst="ellipse">
            <a:avLst/>
          </a:prstGeom>
          <a:solidFill>
            <a:schemeClr val="accent3">
              <a:lumMod val="20000"/>
              <a:lumOff val="8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AU"/>
          </a:p>
        </p:txBody>
      </p:sp>
      <p:sp>
        <p:nvSpPr>
          <p:cNvPr id="14" name="Oval 13"/>
          <p:cNvSpPr/>
          <p:nvPr/>
        </p:nvSpPr>
        <p:spPr>
          <a:xfrm>
            <a:off x="7216631" y="5334001"/>
            <a:ext cx="134390" cy="112220"/>
          </a:xfrm>
          <a:prstGeom prst="ellipse">
            <a:avLst/>
          </a:prstGeom>
          <a:solidFill>
            <a:schemeClr val="accent3">
              <a:lumMod val="20000"/>
              <a:lumOff val="8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AU"/>
          </a:p>
        </p:txBody>
      </p:sp>
      <p:sp>
        <p:nvSpPr>
          <p:cNvPr id="15" name="Oval 14"/>
          <p:cNvSpPr/>
          <p:nvPr/>
        </p:nvSpPr>
        <p:spPr>
          <a:xfrm>
            <a:off x="11779826" y="2575562"/>
            <a:ext cx="134390" cy="112220"/>
          </a:xfrm>
          <a:prstGeom prst="ellipse">
            <a:avLst/>
          </a:prstGeom>
          <a:solidFill>
            <a:schemeClr val="accent3">
              <a:lumMod val="20000"/>
              <a:lumOff val="8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AU"/>
          </a:p>
        </p:txBody>
      </p:sp>
      <p:sp>
        <p:nvSpPr>
          <p:cNvPr id="16" name="Oval 15"/>
          <p:cNvSpPr/>
          <p:nvPr/>
        </p:nvSpPr>
        <p:spPr>
          <a:xfrm>
            <a:off x="12057610" y="3494117"/>
            <a:ext cx="134390" cy="112220"/>
          </a:xfrm>
          <a:prstGeom prst="ellipse">
            <a:avLst/>
          </a:prstGeom>
          <a:solidFill>
            <a:schemeClr val="accent3">
              <a:lumMod val="20000"/>
              <a:lumOff val="8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AU"/>
          </a:p>
        </p:txBody>
      </p:sp>
      <p:sp>
        <p:nvSpPr>
          <p:cNvPr id="11" name="Freeform 10"/>
          <p:cNvSpPr/>
          <p:nvPr/>
        </p:nvSpPr>
        <p:spPr>
          <a:xfrm>
            <a:off x="9725891" y="3496880"/>
            <a:ext cx="872836" cy="1868983"/>
          </a:xfrm>
          <a:custGeom>
            <a:avLst/>
            <a:gdLst>
              <a:gd name="connsiteX0" fmla="*/ 24938 w 681644"/>
              <a:gd name="connsiteY0" fmla="*/ 49883 h 1837120"/>
              <a:gd name="connsiteX1" fmla="*/ 24938 w 681644"/>
              <a:gd name="connsiteY1" fmla="*/ 49883 h 1837120"/>
              <a:gd name="connsiteX2" fmla="*/ 83127 w 681644"/>
              <a:gd name="connsiteY2" fmla="*/ 8320 h 1837120"/>
              <a:gd name="connsiteX3" fmla="*/ 108065 w 681644"/>
              <a:gd name="connsiteY3" fmla="*/ 7 h 1837120"/>
              <a:gd name="connsiteX4" fmla="*/ 440574 w 681644"/>
              <a:gd name="connsiteY4" fmla="*/ 16633 h 1837120"/>
              <a:gd name="connsiteX5" fmla="*/ 490451 w 681644"/>
              <a:gd name="connsiteY5" fmla="*/ 33258 h 1837120"/>
              <a:gd name="connsiteX6" fmla="*/ 540327 w 681644"/>
              <a:gd name="connsiteY6" fmla="*/ 58196 h 1837120"/>
              <a:gd name="connsiteX7" fmla="*/ 556953 w 681644"/>
              <a:gd name="connsiteY7" fmla="*/ 74822 h 1837120"/>
              <a:gd name="connsiteX8" fmla="*/ 581891 w 681644"/>
              <a:gd name="connsiteY8" fmla="*/ 83134 h 1837120"/>
              <a:gd name="connsiteX9" fmla="*/ 598516 w 681644"/>
              <a:gd name="connsiteY9" fmla="*/ 133011 h 1837120"/>
              <a:gd name="connsiteX10" fmla="*/ 615142 w 681644"/>
              <a:gd name="connsiteY10" fmla="*/ 149636 h 1837120"/>
              <a:gd name="connsiteX11" fmla="*/ 623454 w 681644"/>
              <a:gd name="connsiteY11" fmla="*/ 216138 h 1837120"/>
              <a:gd name="connsiteX12" fmla="*/ 631767 w 681644"/>
              <a:gd name="connsiteY12" fmla="*/ 241076 h 1837120"/>
              <a:gd name="connsiteX13" fmla="*/ 656705 w 681644"/>
              <a:gd name="connsiteY13" fmla="*/ 315891 h 1837120"/>
              <a:gd name="connsiteX14" fmla="*/ 665018 w 681644"/>
              <a:gd name="connsiteY14" fmla="*/ 365767 h 1837120"/>
              <a:gd name="connsiteX15" fmla="*/ 681644 w 681644"/>
              <a:gd name="connsiteY15" fmla="*/ 482145 h 1837120"/>
              <a:gd name="connsiteX16" fmla="*/ 665018 w 681644"/>
              <a:gd name="connsiteY16" fmla="*/ 565273 h 1837120"/>
              <a:gd name="connsiteX17" fmla="*/ 648393 w 681644"/>
              <a:gd name="connsiteY17" fmla="*/ 590211 h 1837120"/>
              <a:gd name="connsiteX18" fmla="*/ 640080 w 681644"/>
              <a:gd name="connsiteY18" fmla="*/ 1122225 h 1837120"/>
              <a:gd name="connsiteX19" fmla="*/ 631767 w 681644"/>
              <a:gd name="connsiteY19" fmla="*/ 1147163 h 1837120"/>
              <a:gd name="connsiteX20" fmla="*/ 623454 w 681644"/>
              <a:gd name="connsiteY20" fmla="*/ 1512923 h 1837120"/>
              <a:gd name="connsiteX21" fmla="*/ 606829 w 681644"/>
              <a:gd name="connsiteY21" fmla="*/ 1546174 h 1837120"/>
              <a:gd name="connsiteX22" fmla="*/ 598516 w 681644"/>
              <a:gd name="connsiteY22" fmla="*/ 1670865 h 1837120"/>
              <a:gd name="connsiteX23" fmla="*/ 581891 w 681644"/>
              <a:gd name="connsiteY23" fmla="*/ 1687491 h 1837120"/>
              <a:gd name="connsiteX24" fmla="*/ 573578 w 681644"/>
              <a:gd name="connsiteY24" fmla="*/ 1712429 h 1837120"/>
              <a:gd name="connsiteX25" fmla="*/ 548640 w 681644"/>
              <a:gd name="connsiteY25" fmla="*/ 1729054 h 1837120"/>
              <a:gd name="connsiteX26" fmla="*/ 532014 w 681644"/>
              <a:gd name="connsiteY26" fmla="*/ 1745680 h 1837120"/>
              <a:gd name="connsiteX27" fmla="*/ 498764 w 681644"/>
              <a:gd name="connsiteY27" fmla="*/ 1778931 h 1837120"/>
              <a:gd name="connsiteX28" fmla="*/ 465513 w 681644"/>
              <a:gd name="connsiteY28" fmla="*/ 1812182 h 1837120"/>
              <a:gd name="connsiteX29" fmla="*/ 448887 w 681644"/>
              <a:gd name="connsiteY29" fmla="*/ 1828807 h 1837120"/>
              <a:gd name="connsiteX30" fmla="*/ 423949 w 681644"/>
              <a:gd name="connsiteY30" fmla="*/ 1837120 h 1837120"/>
              <a:gd name="connsiteX31" fmla="*/ 332509 w 681644"/>
              <a:gd name="connsiteY31" fmla="*/ 1828807 h 1837120"/>
              <a:gd name="connsiteX32" fmla="*/ 282633 w 681644"/>
              <a:gd name="connsiteY32" fmla="*/ 1803869 h 1837120"/>
              <a:gd name="connsiteX33" fmla="*/ 257694 w 681644"/>
              <a:gd name="connsiteY33" fmla="*/ 1795556 h 1837120"/>
              <a:gd name="connsiteX34" fmla="*/ 216131 w 681644"/>
              <a:gd name="connsiteY34" fmla="*/ 1762305 h 1837120"/>
              <a:gd name="connsiteX35" fmla="*/ 157942 w 681644"/>
              <a:gd name="connsiteY35" fmla="*/ 1729054 h 1837120"/>
              <a:gd name="connsiteX36" fmla="*/ 141316 w 681644"/>
              <a:gd name="connsiteY36" fmla="*/ 1712429 h 1837120"/>
              <a:gd name="connsiteX37" fmla="*/ 133004 w 681644"/>
              <a:gd name="connsiteY37" fmla="*/ 1687491 h 1837120"/>
              <a:gd name="connsiteX38" fmla="*/ 99753 w 681644"/>
              <a:gd name="connsiteY38" fmla="*/ 1645927 h 1837120"/>
              <a:gd name="connsiteX39" fmla="*/ 83127 w 681644"/>
              <a:gd name="connsiteY39" fmla="*/ 1596051 h 1837120"/>
              <a:gd name="connsiteX40" fmla="*/ 74814 w 681644"/>
              <a:gd name="connsiteY40" fmla="*/ 1554487 h 1837120"/>
              <a:gd name="connsiteX41" fmla="*/ 58189 w 681644"/>
              <a:gd name="connsiteY41" fmla="*/ 1529549 h 1837120"/>
              <a:gd name="connsiteX42" fmla="*/ 66502 w 681644"/>
              <a:gd name="connsiteY42" fmla="*/ 1429796 h 1837120"/>
              <a:gd name="connsiteX43" fmla="*/ 74814 w 681644"/>
              <a:gd name="connsiteY43" fmla="*/ 1404858 h 1837120"/>
              <a:gd name="connsiteX44" fmla="*/ 66502 w 681644"/>
              <a:gd name="connsiteY44" fmla="*/ 955971 h 1837120"/>
              <a:gd name="connsiteX45" fmla="*/ 49876 w 681644"/>
              <a:gd name="connsiteY45" fmla="*/ 789716 h 1837120"/>
              <a:gd name="connsiteX46" fmla="*/ 41564 w 681644"/>
              <a:gd name="connsiteY46" fmla="*/ 706589 h 1837120"/>
              <a:gd name="connsiteX47" fmla="*/ 24938 w 681644"/>
              <a:gd name="connsiteY47" fmla="*/ 615149 h 1837120"/>
              <a:gd name="connsiteX48" fmla="*/ 16625 w 681644"/>
              <a:gd name="connsiteY48" fmla="*/ 573585 h 1837120"/>
              <a:gd name="connsiteX49" fmla="*/ 0 w 681644"/>
              <a:gd name="connsiteY49" fmla="*/ 465520 h 1837120"/>
              <a:gd name="connsiteX50" fmla="*/ 8313 w 681644"/>
              <a:gd name="connsiteY50" fmla="*/ 116385 h 1837120"/>
              <a:gd name="connsiteX51" fmla="*/ 33251 w 681644"/>
              <a:gd name="connsiteY51" fmla="*/ 108073 h 1837120"/>
              <a:gd name="connsiteX52" fmla="*/ 24938 w 681644"/>
              <a:gd name="connsiteY52" fmla="*/ 49883 h 18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1644" h="1837120">
                <a:moveTo>
                  <a:pt x="24938" y="49883"/>
                </a:moveTo>
                <a:lnTo>
                  <a:pt x="24938" y="49883"/>
                </a:lnTo>
                <a:cubicBezTo>
                  <a:pt x="44334" y="36029"/>
                  <a:pt x="62688" y="20584"/>
                  <a:pt x="83127" y="8320"/>
                </a:cubicBezTo>
                <a:cubicBezTo>
                  <a:pt x="90641" y="3812"/>
                  <a:pt x="99305" y="-197"/>
                  <a:pt x="108065" y="7"/>
                </a:cubicBezTo>
                <a:cubicBezTo>
                  <a:pt x="219010" y="2587"/>
                  <a:pt x="329738" y="11091"/>
                  <a:pt x="440574" y="16633"/>
                </a:cubicBezTo>
                <a:cubicBezTo>
                  <a:pt x="457200" y="22175"/>
                  <a:pt x="475869" y="23537"/>
                  <a:pt x="490451" y="33258"/>
                </a:cubicBezTo>
                <a:cubicBezTo>
                  <a:pt x="522680" y="54743"/>
                  <a:pt x="505911" y="46724"/>
                  <a:pt x="540327" y="58196"/>
                </a:cubicBezTo>
                <a:cubicBezTo>
                  <a:pt x="545869" y="63738"/>
                  <a:pt x="550232" y="70790"/>
                  <a:pt x="556953" y="74822"/>
                </a:cubicBezTo>
                <a:cubicBezTo>
                  <a:pt x="564467" y="79330"/>
                  <a:pt x="576798" y="76004"/>
                  <a:pt x="581891" y="83134"/>
                </a:cubicBezTo>
                <a:cubicBezTo>
                  <a:pt x="592077" y="97395"/>
                  <a:pt x="586124" y="120619"/>
                  <a:pt x="598516" y="133011"/>
                </a:cubicBezTo>
                <a:lnTo>
                  <a:pt x="615142" y="149636"/>
                </a:lnTo>
                <a:cubicBezTo>
                  <a:pt x="617913" y="171803"/>
                  <a:pt x="619458" y="194159"/>
                  <a:pt x="623454" y="216138"/>
                </a:cubicBezTo>
                <a:cubicBezTo>
                  <a:pt x="625021" y="224759"/>
                  <a:pt x="630049" y="232484"/>
                  <a:pt x="631767" y="241076"/>
                </a:cubicBezTo>
                <a:cubicBezTo>
                  <a:pt x="645899" y="311735"/>
                  <a:pt x="624342" y="283526"/>
                  <a:pt x="656705" y="315891"/>
                </a:cubicBezTo>
                <a:cubicBezTo>
                  <a:pt x="659476" y="332516"/>
                  <a:pt x="663049" y="349028"/>
                  <a:pt x="665018" y="365767"/>
                </a:cubicBezTo>
                <a:cubicBezTo>
                  <a:pt x="678264" y="478351"/>
                  <a:pt x="662467" y="424617"/>
                  <a:pt x="681644" y="482145"/>
                </a:cubicBezTo>
                <a:cubicBezTo>
                  <a:pt x="678580" y="503591"/>
                  <a:pt x="676625" y="542058"/>
                  <a:pt x="665018" y="565273"/>
                </a:cubicBezTo>
                <a:cubicBezTo>
                  <a:pt x="660550" y="574209"/>
                  <a:pt x="653935" y="581898"/>
                  <a:pt x="648393" y="590211"/>
                </a:cubicBezTo>
                <a:cubicBezTo>
                  <a:pt x="645622" y="767549"/>
                  <a:pt x="645372" y="944944"/>
                  <a:pt x="640080" y="1122225"/>
                </a:cubicBezTo>
                <a:cubicBezTo>
                  <a:pt x="639819" y="1130983"/>
                  <a:pt x="632140" y="1138409"/>
                  <a:pt x="631767" y="1147163"/>
                </a:cubicBezTo>
                <a:cubicBezTo>
                  <a:pt x="626582" y="1269004"/>
                  <a:pt x="631061" y="1391209"/>
                  <a:pt x="623454" y="1512923"/>
                </a:cubicBezTo>
                <a:cubicBezTo>
                  <a:pt x="622681" y="1525291"/>
                  <a:pt x="612371" y="1535090"/>
                  <a:pt x="606829" y="1546174"/>
                </a:cubicBezTo>
                <a:cubicBezTo>
                  <a:pt x="604058" y="1587738"/>
                  <a:pt x="605755" y="1629843"/>
                  <a:pt x="598516" y="1670865"/>
                </a:cubicBezTo>
                <a:cubicBezTo>
                  <a:pt x="597154" y="1678583"/>
                  <a:pt x="585923" y="1680771"/>
                  <a:pt x="581891" y="1687491"/>
                </a:cubicBezTo>
                <a:cubicBezTo>
                  <a:pt x="577383" y="1695005"/>
                  <a:pt x="579052" y="1705587"/>
                  <a:pt x="573578" y="1712429"/>
                </a:cubicBezTo>
                <a:cubicBezTo>
                  <a:pt x="567337" y="1720230"/>
                  <a:pt x="556441" y="1722813"/>
                  <a:pt x="548640" y="1729054"/>
                </a:cubicBezTo>
                <a:cubicBezTo>
                  <a:pt x="542520" y="1733950"/>
                  <a:pt x="537556" y="1740138"/>
                  <a:pt x="532014" y="1745680"/>
                </a:cubicBezTo>
                <a:cubicBezTo>
                  <a:pt x="515390" y="1795555"/>
                  <a:pt x="537556" y="1751222"/>
                  <a:pt x="498764" y="1778931"/>
                </a:cubicBezTo>
                <a:cubicBezTo>
                  <a:pt x="486009" y="1788042"/>
                  <a:pt x="476597" y="1801098"/>
                  <a:pt x="465513" y="1812182"/>
                </a:cubicBezTo>
                <a:cubicBezTo>
                  <a:pt x="459971" y="1817724"/>
                  <a:pt x="456322" y="1826329"/>
                  <a:pt x="448887" y="1828807"/>
                </a:cubicBezTo>
                <a:lnTo>
                  <a:pt x="423949" y="1837120"/>
                </a:lnTo>
                <a:cubicBezTo>
                  <a:pt x="393469" y="1834349"/>
                  <a:pt x="362807" y="1833135"/>
                  <a:pt x="332509" y="1828807"/>
                </a:cubicBezTo>
                <a:cubicBezTo>
                  <a:pt x="303258" y="1824628"/>
                  <a:pt x="308973" y="1817039"/>
                  <a:pt x="282633" y="1803869"/>
                </a:cubicBezTo>
                <a:cubicBezTo>
                  <a:pt x="274795" y="1799950"/>
                  <a:pt x="265532" y="1799475"/>
                  <a:pt x="257694" y="1795556"/>
                </a:cubicBezTo>
                <a:cubicBezTo>
                  <a:pt x="223576" y="1778497"/>
                  <a:pt x="241906" y="1782925"/>
                  <a:pt x="216131" y="1762305"/>
                </a:cubicBezTo>
                <a:cubicBezTo>
                  <a:pt x="173631" y="1728304"/>
                  <a:pt x="209123" y="1763174"/>
                  <a:pt x="157942" y="1729054"/>
                </a:cubicBezTo>
                <a:cubicBezTo>
                  <a:pt x="151421" y="1724707"/>
                  <a:pt x="146858" y="1717971"/>
                  <a:pt x="141316" y="1712429"/>
                </a:cubicBezTo>
                <a:cubicBezTo>
                  <a:pt x="138545" y="1704116"/>
                  <a:pt x="137512" y="1695005"/>
                  <a:pt x="133004" y="1687491"/>
                </a:cubicBezTo>
                <a:cubicBezTo>
                  <a:pt x="103390" y="1638133"/>
                  <a:pt x="128277" y="1710105"/>
                  <a:pt x="99753" y="1645927"/>
                </a:cubicBezTo>
                <a:cubicBezTo>
                  <a:pt x="92635" y="1629913"/>
                  <a:pt x="86564" y="1613235"/>
                  <a:pt x="83127" y="1596051"/>
                </a:cubicBezTo>
                <a:cubicBezTo>
                  <a:pt x="80356" y="1582196"/>
                  <a:pt x="79775" y="1567716"/>
                  <a:pt x="74814" y="1554487"/>
                </a:cubicBezTo>
                <a:cubicBezTo>
                  <a:pt x="71306" y="1545133"/>
                  <a:pt x="63731" y="1537862"/>
                  <a:pt x="58189" y="1529549"/>
                </a:cubicBezTo>
                <a:cubicBezTo>
                  <a:pt x="60960" y="1496298"/>
                  <a:pt x="62092" y="1462870"/>
                  <a:pt x="66502" y="1429796"/>
                </a:cubicBezTo>
                <a:cubicBezTo>
                  <a:pt x="67660" y="1421111"/>
                  <a:pt x="74814" y="1413620"/>
                  <a:pt x="74814" y="1404858"/>
                </a:cubicBezTo>
                <a:cubicBezTo>
                  <a:pt x="74814" y="1255203"/>
                  <a:pt x="72564" y="1105503"/>
                  <a:pt x="66502" y="955971"/>
                </a:cubicBezTo>
                <a:cubicBezTo>
                  <a:pt x="64246" y="900322"/>
                  <a:pt x="55418" y="845134"/>
                  <a:pt x="49876" y="789716"/>
                </a:cubicBezTo>
                <a:cubicBezTo>
                  <a:pt x="47105" y="762007"/>
                  <a:pt x="47025" y="733895"/>
                  <a:pt x="41564" y="706589"/>
                </a:cubicBezTo>
                <a:cubicBezTo>
                  <a:pt x="21030" y="603919"/>
                  <a:pt x="46210" y="732140"/>
                  <a:pt x="24938" y="615149"/>
                </a:cubicBezTo>
                <a:cubicBezTo>
                  <a:pt x="22410" y="601248"/>
                  <a:pt x="19152" y="587486"/>
                  <a:pt x="16625" y="573585"/>
                </a:cubicBezTo>
                <a:cubicBezTo>
                  <a:pt x="8940" y="531316"/>
                  <a:pt x="6224" y="509084"/>
                  <a:pt x="0" y="465520"/>
                </a:cubicBezTo>
                <a:cubicBezTo>
                  <a:pt x="2771" y="349142"/>
                  <a:pt x="-2469" y="232296"/>
                  <a:pt x="8313" y="116385"/>
                </a:cubicBezTo>
                <a:cubicBezTo>
                  <a:pt x="9125" y="107660"/>
                  <a:pt x="28743" y="115587"/>
                  <a:pt x="33251" y="108073"/>
                </a:cubicBezTo>
                <a:cubicBezTo>
                  <a:pt x="38954" y="98569"/>
                  <a:pt x="26324" y="59581"/>
                  <a:pt x="24938" y="49883"/>
                </a:cubicBezTo>
                <a:close/>
              </a:path>
            </a:pathLst>
          </a:cu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64805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A Presentation widescreen" id="{10E40E29-560D-4A8D-913B-C78C7109C9FE}" vid="{3093AFE7-CF9D-4040-BFE1-77F1E0382B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2439624f-bd89-45cd-a1af-0bc0ff9d3d49" ContentTypeId="0x010100B474FB439AAE3A49B461CCB914097B9701" PreviousValue="false"/>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ction_x0020_on_x0020_Declaration_x0020_of_x0020_Record xmlns="de8baf8b-3f56-4e8d-9755-b17dec689f28">Review 2 years after becoming record</Action_x0020_on_x0020_Declaration_x0020_of_x0020_Record>
    <File_x0020_Status xmlns="de8baf8b-3f56-4e8d-9755-b17dec689f28">Open</File_x0020_Status>
    <i16a3ba7819747e38aaff614bc157969 xmlns="45a783b5-a04a-44a7-9fdd-221eacc40393">
      <Terms xmlns="http://schemas.microsoft.com/office/infopath/2007/PartnerControls"/>
    </i16a3ba7819747e38aaff614bc157969>
    <TaxCatchAll xmlns="45a783b5-a04a-44a7-9fdd-221eacc40393">
      <Value>10</Value>
      <Value>14</Value>
    </TaxCatchAll>
    <g25ad417e7264162b4cb4ad9a990cf56 xmlns="45a783b5-a04a-44a7-9fdd-221eacc40393">
      <Terms xmlns="http://schemas.microsoft.com/office/infopath/2007/PartnerControls"/>
    </g25ad417e7264162b4cb4ad9a990cf56>
    <OBS_Solutions_Records_Capture xmlns="de8baf8b-3f56-4e8d-9755-b17dec689f28" xsi:nil="true"/>
    <ka938047cfd540898bb66d0eb2db248b xmlns="45a783b5-a04a-44a7-9fdd-221eacc40393">
      <Terms xmlns="http://schemas.microsoft.com/office/infopath/2007/PartnerControls">
        <TermInfo xmlns="http://schemas.microsoft.com/office/infopath/2007/PartnerControls">
          <TermName xmlns="http://schemas.microsoft.com/office/infopath/2007/PartnerControls">Corporate Style (GDS15 14.27)</TermName>
          <TermId xmlns="http://schemas.microsoft.com/office/infopath/2007/PartnerControls">00e7139c-b151-49e8-8e86-296806299f9b</TermId>
        </TermInfo>
      </Terms>
    </ka938047cfd540898bb66d0eb2db248b>
    <Record_x0020_Review_x0020_Date xmlns="de8baf8b-3f56-4e8d-9755-b17dec689f28" xsi:nil="true"/>
    <b557ce9e947e442eae43d530c26a5778 xmlns="45a783b5-a04a-44a7-9fdd-221eacc40393">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26930242-f3ae-4d44-8632-3ffbcc168dec</TermId>
        </TermInfo>
      </Terms>
    </b557ce9e947e442eae43d530c26a5778>
    <_dlc_DocId xmlns="45a783b5-a04a-44a7-9fdd-221eacc40393">D0003225373</_dlc_DocId>
    <_dlc_DocIdUrl xmlns="45a783b5-a04a-44a7-9fdd-221eacc40393">
      <Url>http://communities.hub.epa.env.sa.gov.au/sites/Communications/_layouts/DocIdRedir.aspx?ID=D0003225373</Url>
      <Description>D0003225373</Description>
    </_dlc_DocIdUrl>
  </documentManagement>
</p:properties>
</file>

<file path=customXml/item5.xml><?xml version="1.0" encoding="utf-8"?>
<ct:contentTypeSchema xmlns:ct="http://schemas.microsoft.com/office/2006/metadata/contentType" xmlns:ma="http://schemas.microsoft.com/office/2006/metadata/properties/metaAttributes" ct:_="" ma:_="" ma:contentTypeName="EPA Document" ma:contentTypeID="0x010100B474FB439AAE3A49B461CCB914097B970100A8960CCC65E1914B84452631821B89F7" ma:contentTypeVersion="20" ma:contentTypeDescription="" ma:contentTypeScope="" ma:versionID="5a9cb9682c426255a862aac8a4903d59">
  <xsd:schema xmlns:xsd="http://www.w3.org/2001/XMLSchema" xmlns:xs="http://www.w3.org/2001/XMLSchema" xmlns:p="http://schemas.microsoft.com/office/2006/metadata/properties" xmlns:ns2="45a783b5-a04a-44a7-9fdd-221eacc40393" xmlns:ns3="de8baf8b-3f56-4e8d-9755-b17dec689f28" targetNamespace="http://schemas.microsoft.com/office/2006/metadata/properties" ma:root="true" ma:fieldsID="ffec98f660b6cab28277f665dfb6579a" ns2:_="" ns3:_="">
    <xsd:import namespace="45a783b5-a04a-44a7-9fdd-221eacc40393"/>
    <xsd:import namespace="de8baf8b-3f56-4e8d-9755-b17dec689f28"/>
    <xsd:element name="properties">
      <xsd:complexType>
        <xsd:sequence>
          <xsd:element name="documentManagement">
            <xsd:complexType>
              <xsd:all>
                <xsd:element ref="ns2:_dlc_DocId" minOccurs="0"/>
                <xsd:element ref="ns2:_dlc_DocIdUrl" minOccurs="0"/>
                <xsd:element ref="ns2:_dlc_DocIdPersistId" minOccurs="0"/>
                <xsd:element ref="ns3:File_x0020_Status" minOccurs="0"/>
                <xsd:element ref="ns3:OBS_Solutions_Records_Capture" minOccurs="0"/>
                <xsd:element ref="ns2:g25ad417e7264162b4cb4ad9a990cf56" minOccurs="0"/>
                <xsd:element ref="ns2:TaxCatchAll" minOccurs="0"/>
                <xsd:element ref="ns2:TaxCatchAllLabel" minOccurs="0"/>
                <xsd:element ref="ns2:ka938047cfd540898bb66d0eb2db248b" minOccurs="0"/>
                <xsd:element ref="ns2:i16a3ba7819747e38aaff614bc157969" minOccurs="0"/>
                <xsd:element ref="ns2:b557ce9e947e442eae43d530c26a5778" minOccurs="0"/>
                <xsd:element ref="ns3:Action_x0020_on_x0020_Declaration_x0020_of_x0020_Record" minOccurs="0"/>
                <xsd:element ref="ns3:Record_x0020_Review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83b5-a04a-44a7-9fdd-221eacc4039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g25ad417e7264162b4cb4ad9a990cf56" ma:index="14" nillable="true" ma:taxonomy="true" ma:internalName="g25ad417e7264162b4cb4ad9a990cf56" ma:taxonomyFieldName="Tags" ma:displayName="Tags" ma:default="" ma:fieldId="{025ad417-e726-4162-b4cb-4ad9a990cf56}" ma:taxonomyMulti="true" ma:sspId="2439624f-bd89-45cd-a1af-0bc0ff9d3d49" ma:termSetId="8572c045-bf9d-403b-9c2b-ec8a5bdc4e83" ma:anchorId="00000000-0000-0000-0000-000000000000" ma:open="true" ma:isKeyword="false">
      <xsd:complexType>
        <xsd:sequence>
          <xsd:element ref="pc:Terms" minOccurs="0" maxOccurs="1"/>
        </xsd:sequence>
      </xsd:complexType>
    </xsd:element>
    <xsd:element name="TaxCatchAll" ma:index="15" nillable="true" ma:displayName="Taxonomy Catch All Column" ma:hidden="true" ma:list="{01681fe4-c77c-4f50-bf87-469e0d8e36fd}" ma:internalName="TaxCatchAll" ma:showField="CatchAllData" ma:web="6c042f1f-a2ef-4871-a628-a1df5ce2d71f">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01681fe4-c77c-4f50-bf87-469e0d8e36fd}" ma:internalName="TaxCatchAllLabel" ma:readOnly="true" ma:showField="CatchAllDataLabel" ma:web="6c042f1f-a2ef-4871-a628-a1df5ce2d71f">
      <xsd:complexType>
        <xsd:complexContent>
          <xsd:extension base="dms:MultiChoiceLookup">
            <xsd:sequence>
              <xsd:element name="Value" type="dms:Lookup" maxOccurs="unbounded" minOccurs="0" nillable="true"/>
            </xsd:sequence>
          </xsd:extension>
        </xsd:complexContent>
      </xsd:complexType>
    </xsd:element>
    <xsd:element name="ka938047cfd540898bb66d0eb2db248b" ma:index="18" ma:taxonomy="true" ma:internalName="ka938047cfd540898bb66d0eb2db248b" ma:taxonomyFieldName="EPA_x0020_Classification" ma:displayName="EPA Classification" ma:default="" ma:fieldId="{4a938047-cfd5-4089-8bb6-6d0eb2db248b}" ma:sspId="2439624f-bd89-45cd-a1af-0bc0ff9d3d49" ma:termSetId="7b9150a2-f983-479e-9560-a10c2d2538e0" ma:anchorId="00000000-0000-0000-0000-000000000000" ma:open="false" ma:isKeyword="false">
      <xsd:complexType>
        <xsd:sequence>
          <xsd:element ref="pc:Terms" minOccurs="0" maxOccurs="1"/>
        </xsd:sequence>
      </xsd:complexType>
    </xsd:element>
    <xsd:element name="i16a3ba7819747e38aaff614bc157969" ma:index="20" nillable="true" ma:taxonomy="true" ma:internalName="i16a3ba7819747e38aaff614bc157969" ma:taxonomyFieldName="EPA_x0020_Security_x0020_Classification" ma:displayName="EPA Security Classification" ma:readOnly="false" ma:default="" ma:fieldId="{216a3ba7-8197-47e3-8aaf-f614bc157969}" ma:sspId="2439624f-bd89-45cd-a1af-0bc0ff9d3d49" ma:termSetId="56af3b09-a61e-4d9e-8be9-a60556723be2" ma:anchorId="00000000-0000-0000-0000-000000000000" ma:open="false" ma:isKeyword="false">
      <xsd:complexType>
        <xsd:sequence>
          <xsd:element ref="pc:Terms" minOccurs="0" maxOccurs="1"/>
        </xsd:sequence>
      </xsd:complexType>
    </xsd:element>
    <xsd:element name="b557ce9e947e442eae43d530c26a5778" ma:index="22" ma:taxonomy="true" ma:internalName="b557ce9e947e442eae43d530c26a5778" ma:taxonomyFieldName="EPA_x0020_Originating_x0020_Location" ma:displayName="EPA Originating Location" ma:readOnly="false" ma:default="" ma:fieldId="{b557ce9e-947e-442e-ae43-d530c26a5778}" ma:sspId="2439624f-bd89-45cd-a1af-0bc0ff9d3d49" ma:termSetId="109c8707-4a29-4bbe-a97e-c2b2918b8aa5" ma:anchorId="b79469ff-0643-42ba-bb3c-ad92e72718cb"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e8baf8b-3f56-4e8d-9755-b17dec689f28" elementFormDefault="qualified">
    <xsd:import namespace="http://schemas.microsoft.com/office/2006/documentManagement/types"/>
    <xsd:import namespace="http://schemas.microsoft.com/office/infopath/2007/PartnerControls"/>
    <xsd:element name="File_x0020_Status" ma:index="12" nillable="true" ma:displayName="File Status" ma:default="Open" ma:format="Dropdown" ma:hidden="true" ma:internalName="File_x0020_Status" ma:readOnly="false">
      <xsd:simpleType>
        <xsd:restriction base="dms:Choice">
          <xsd:enumeration value="Open"/>
          <xsd:enumeration value="Closed"/>
        </xsd:restriction>
      </xsd:simpleType>
    </xsd:element>
    <xsd:element name="OBS_Solutions_Records_Capture" ma:index="13" nillable="true" ma:displayName="Automatic Declare Record" ma:description="Any Content Type with this field will automatically declare a Record when a major version is published" ma:hidden="true" ma:internalName="OBS_Solutions_Records_Capture" ma:readOnly="false">
      <xsd:simpleType>
        <xsd:restriction base="dms:Text">
          <xsd:maxLength value="255"/>
        </xsd:restriction>
      </xsd:simpleType>
    </xsd:element>
    <xsd:element name="Action_x0020_on_x0020_Declaration_x0020_of_x0020_Record" ma:index="24" nillable="true" ma:displayName="Record Action on Declaration" ma:format="Dropdown" ma:hidden="true" ma:internalName="Action_x0020_on_x0020_Declaration_x0020_of_x0020_Record" ma:readOnly="false">
      <xsd:simpleType>
        <xsd:restriction base="dms:Choice">
          <xsd:enumeration value="Unknown"/>
          <xsd:enumeration value="Permanent"/>
          <xsd:enumeration value="Review 3 months after becoming record"/>
          <xsd:enumeration value="Review 6 months after becoming record"/>
          <xsd:enumeration value="Review 1 year after becoming record"/>
          <xsd:enumeration value="Review 2 years after becoming record"/>
          <xsd:enumeration value="Review 3 years after becoming record"/>
          <xsd:enumeration value="Review 5 years after becoming record"/>
          <xsd:enumeration value="Review 7 years after becoming record"/>
          <xsd:enumeration value="Review 8 years after becoming record"/>
          <xsd:enumeration value="Review 9 years after becoming record"/>
          <xsd:enumeration value="Review 10 years after becoming record"/>
          <xsd:enumeration value="Review 20 years after becoming record"/>
          <xsd:enumeration value="Review 30 years after becoming record"/>
          <xsd:enumeration value="Review 45 years after becoming record"/>
          <xsd:enumeration value="Review 60 years after becoming record"/>
          <xsd:enumeration value="Review 100 years after becoming record"/>
          <xsd:enumeration value="Review in 2020"/>
          <xsd:enumeration value="Review in 2030"/>
          <xsd:enumeration value="Review in 2040"/>
          <xsd:enumeration value="Review on specific date"/>
          <xsd:enumeration value="Review on next update of RDS"/>
        </xsd:restriction>
      </xsd:simpleType>
    </xsd:element>
    <xsd:element name="Record_x0020_Review_x0020_Date" ma:index="25" nillable="true" ma:displayName="Record Review Date" ma:format="DateOnly" ma:hidden="true" ma:internalName="Record_x0020_Review_x0020_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5A24EA-2E91-45E0-BB4D-68D3414CD410}">
  <ds:schemaRefs>
    <ds:schemaRef ds:uri="Microsoft.SharePoint.Taxonomy.ContentTypeSync"/>
  </ds:schemaRefs>
</ds:datastoreItem>
</file>

<file path=customXml/itemProps2.xml><?xml version="1.0" encoding="utf-8"?>
<ds:datastoreItem xmlns:ds="http://schemas.openxmlformats.org/officeDocument/2006/customXml" ds:itemID="{403C66D4-E2BF-48A3-BB13-6B873EE34295}">
  <ds:schemaRefs>
    <ds:schemaRef ds:uri="http://schemas.microsoft.com/sharepoint/events"/>
  </ds:schemaRefs>
</ds:datastoreItem>
</file>

<file path=customXml/itemProps3.xml><?xml version="1.0" encoding="utf-8"?>
<ds:datastoreItem xmlns:ds="http://schemas.openxmlformats.org/officeDocument/2006/customXml" ds:itemID="{EE12225C-9AE2-438F-9704-D3FB2CC01BBA}">
  <ds:schemaRefs>
    <ds:schemaRef ds:uri="http://schemas.microsoft.com/sharepoint/v3/contenttype/forms"/>
  </ds:schemaRefs>
</ds:datastoreItem>
</file>

<file path=customXml/itemProps4.xml><?xml version="1.0" encoding="utf-8"?>
<ds:datastoreItem xmlns:ds="http://schemas.openxmlformats.org/officeDocument/2006/customXml" ds:itemID="{A790394D-46F3-4ABE-A9F4-02A54A8B2F1B}">
  <ds:schemaRefs>
    <ds:schemaRef ds:uri="45a783b5-a04a-44a7-9fdd-221eacc40393"/>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de8baf8b-3f56-4e8d-9755-b17dec689f28"/>
    <ds:schemaRef ds:uri="http://www.w3.org/XML/1998/namespace"/>
    <ds:schemaRef ds:uri="http://purl.org/dc/dcmitype/"/>
  </ds:schemaRefs>
</ds:datastoreItem>
</file>

<file path=customXml/itemProps5.xml><?xml version="1.0" encoding="utf-8"?>
<ds:datastoreItem xmlns:ds="http://schemas.openxmlformats.org/officeDocument/2006/customXml" ds:itemID="{28895828-21CF-4BCD-B17F-5BE448D1C1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83b5-a04a-44a7-9fdd-221eacc40393"/>
    <ds:schemaRef ds:uri="de8baf8b-3f56-4e8d-9755-b17dec689f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EPA Presentation widescreen</Template>
  <TotalTime>2024</TotalTime>
  <Words>624</Words>
  <Application>Microsoft Office PowerPoint</Application>
  <PresentationFormat>Widescreen</PresentationFormat>
  <Paragraphs>54</Paragraphs>
  <Slides>13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EPA regulatory actions (May to July 2024)</vt:lpstr>
      <vt:lpstr>EPA’s Le Fevre air quality monitoring </vt:lpstr>
      <vt:lpstr>Le Fevre air quality monitoring </vt:lpstr>
      <vt:lpstr>Le Fevre air quality monitoring </vt:lpstr>
      <vt:lpstr>PowerPoint Presentation</vt:lpstr>
      <vt:lpstr>Environmental Sampling </vt:lpstr>
      <vt:lpstr>Environmental sampling – calcite results </vt:lpstr>
      <vt:lpstr>Environmental sampling – hatrurite results </vt:lpstr>
      <vt:lpstr>Environmental sampling – quartz results </vt:lpstr>
      <vt:lpstr>Environment Protection Order </vt:lpstr>
      <vt:lpstr>Environment Protection Order </vt:lpstr>
      <vt:lpstr>PowerPoint Presentation</vt:lpstr>
    </vt:vector>
  </TitlesOfParts>
  <Company>DEWNR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with slide selector</dc:title>
  <dc:creator>Abigail Pearson</dc:creator>
  <cp:lastModifiedBy>Williams, Katie (EPA)</cp:lastModifiedBy>
  <cp:revision>47</cp:revision>
  <dcterms:created xsi:type="dcterms:W3CDTF">2021-10-12T23:54:11Z</dcterms:created>
  <dcterms:modified xsi:type="dcterms:W3CDTF">2024-07-22T06:00:19Z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0x010100B474FB439AAE3A49B461CCB914097B970100A8960CCC65E1914B84452631821B89F7</vt:lpwstr>
  </property>
  <property fmtid="{D5CDD505-2E9C-101B-9397-08002B2CF9AE}" pid="3" name="EPA_x0020_Security_x0020_Classification">
    <vt:lpwstr/>
  </property>
  <property fmtid="{D5CDD505-2E9C-101B-9397-08002B2CF9AE}" pid="4" name="Tags">
    <vt:lpwstr/>
  </property>
  <property fmtid="{D5CDD505-2E9C-101B-9397-08002B2CF9AE}" pid="5" name="EPA_x0020_Originating_x0020_Location">
    <vt:lpwstr>10;#Communications|26930242-f3ae-4d44-8632-3ffbcc168dec</vt:lpwstr>
  </property>
  <property fmtid="{D5CDD505-2E9C-101B-9397-08002B2CF9AE}" pid="6" name="EPA Classification">
    <vt:lpwstr>14;#Corporate Style (GDS15 14.27)|00e7139c-b151-49e8-8e86-296806299f9b</vt:lpwstr>
  </property>
  <property fmtid="{D5CDD505-2E9C-101B-9397-08002B2CF9AE}" pid="7" name="EPA Originating Location">
    <vt:lpwstr>10;#Communications|26930242-f3ae-4d44-8632-3ffbcc168dec</vt:lpwstr>
  </property>
  <property fmtid="{D5CDD505-2E9C-101B-9397-08002B2CF9AE}" pid="8" name="_dlc_DocIdItemGuid">
    <vt:lpwstr>bd9eea14-141a-403b-a83d-ec7d4d4d097d</vt:lpwstr>
  </property>
  <property fmtid="{D5CDD505-2E9C-101B-9397-08002B2CF9AE}" pid="9" name="i5_OriginalFileVersionLabel">
    <vt:lpwstr>1.0</vt:lpwstr>
  </property>
  <property fmtid="{D5CDD505-2E9C-101B-9397-08002B2CF9AE}" pid="10" name="i5_OriginalFileUrl">
    <vt:lpwstr>Corporate Branding/EPA Corporate Powerpoint Presentations/EPA Presentation Master 2018 - widescreen.pptx</vt:lpwstr>
  </property>
  <property fmtid="{D5CDD505-2E9C-101B-9397-08002B2CF9AE}" pid="11" name="IconOverlay">
    <vt:lpwstr/>
  </property>
  <property fmtid="{D5CDD505-2E9C-101B-9397-08002B2CF9AE}" pid="12" name="Project Grouping">
    <vt:lpwstr/>
  </property>
  <property fmtid="{D5CDD505-2E9C-101B-9397-08002B2CF9AE}" pid="13" name="EPA Security Classification">
    <vt:lpwstr/>
  </property>
</Properties>
</file>